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89" r:id="rId3"/>
    <p:sldId id="303" r:id="rId4"/>
    <p:sldId id="299" r:id="rId5"/>
    <p:sldId id="306" r:id="rId6"/>
    <p:sldId id="264" r:id="rId7"/>
    <p:sldId id="290" r:id="rId8"/>
    <p:sldId id="258" r:id="rId9"/>
    <p:sldId id="260" r:id="rId10"/>
    <p:sldId id="259" r:id="rId11"/>
    <p:sldId id="261" r:id="rId12"/>
    <p:sldId id="262" r:id="rId13"/>
    <p:sldId id="307" r:id="rId14"/>
    <p:sldId id="263" r:id="rId15"/>
    <p:sldId id="265" r:id="rId16"/>
    <p:sldId id="266" r:id="rId17"/>
    <p:sldId id="270" r:id="rId18"/>
    <p:sldId id="302" r:id="rId19"/>
    <p:sldId id="271" r:id="rId20"/>
    <p:sldId id="273" r:id="rId21"/>
    <p:sldId id="296" r:id="rId22"/>
    <p:sldId id="298" r:id="rId23"/>
    <p:sldId id="280" r:id="rId24"/>
    <p:sldId id="274" r:id="rId25"/>
    <p:sldId id="275" r:id="rId26"/>
    <p:sldId id="276" r:id="rId27"/>
    <p:sldId id="277" r:id="rId28"/>
    <p:sldId id="278" r:id="rId29"/>
    <p:sldId id="281" r:id="rId30"/>
    <p:sldId id="282" r:id="rId31"/>
    <p:sldId id="283" r:id="rId32"/>
    <p:sldId id="305" r:id="rId33"/>
    <p:sldId id="308" r:id="rId34"/>
    <p:sldId id="309" r:id="rId35"/>
    <p:sldId id="310" r:id="rId36"/>
    <p:sldId id="297" r:id="rId37"/>
    <p:sldId id="304"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0"/>
  </p:normalViewPr>
  <p:slideViewPr>
    <p:cSldViewPr>
      <p:cViewPr varScale="1">
        <p:scale>
          <a:sx n="80" d="100"/>
          <a:sy n="80" d="100"/>
        </p:scale>
        <p:origin x="-480"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D6C0254-DCD4-4A16-9B06-2949B99DD93F}" type="datetimeFigureOut">
              <a:rPr lang="en-US" smtClean="0"/>
              <a:pPr/>
              <a:t>10/26/2009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97CB329-6AD2-4809-B953-C9EB7370612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CCC6A32-15D0-4B18-AC97-148EE494295C}" type="datetimeFigureOut">
              <a:rPr lang="en-US" smtClean="0"/>
              <a:pPr/>
              <a:t>10/26/2009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1E4EC1F-2D4C-47F3-B57B-723E3EBA07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4EC1F-2D4C-47F3-B57B-723E3EBA074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4EC1F-2D4C-47F3-B57B-723E3EBA074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4EC1F-2D4C-47F3-B57B-723E3EBA074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E703C3-DA21-4FB3-AB81-1907043AE586}"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13A16-A540-429C-956E-1876017DA080}"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4BA798-8606-4930-90AC-AD388742D9CE}"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4EC1F-2D4C-47F3-B57B-723E3EBA074A}"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4EC1F-2D4C-47F3-B57B-723E3EBA074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4EC1F-2D4C-47F3-B57B-723E3EBA074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19B24-F0E7-4220-9D3E-87789EB286AC}" type="datetimeFigureOut">
              <a:rPr lang="en-US" smtClean="0"/>
              <a:pPr/>
              <a:t>10/26/2009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AADCD-75A8-4862-889C-AE43527B7DC0}" type="slidenum">
              <a:rPr lang="en-US" smtClean="0"/>
              <a:pPr/>
              <a:t>‹#›</a:t>
            </a:fld>
            <a:endParaRPr lang="en-US"/>
          </a:p>
        </p:txBody>
      </p:sp>
    </p:spTree>
  </p:cSld>
  <p:clrMapOvr>
    <a:masterClrMapping/>
  </p:clrMapOvr>
  <p:transition>
    <p:wipe dir="r"/>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19B24-F0E7-4220-9D3E-87789EB286AC}" type="datetimeFigureOut">
              <a:rPr lang="en-US" smtClean="0"/>
              <a:pPr/>
              <a:t>10/26/2009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AADCD-75A8-4862-889C-AE43527B7D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sndAc>
      <p:stSnd>
        <p:snd r:embed="rId13" name="arrow.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7.1.0.9.0.20091006125145.01d7f760@sf-cp.org.3" TargetMode="External"/><Relationship Id="rId5" Type="http://schemas.openxmlformats.org/officeDocument/2006/relationships/image" Target="../media/image1.jpeg"/><Relationship Id="rId4" Type="http://schemas.openxmlformats.org/officeDocument/2006/relationships/hyperlink" Target="mailto:mark@levymd.com"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audio" Target="file:///C:\Users\MarkT500\Music\iTunes\iTunes%20Music\Dexter%20Gordon\Ballads\05%20You've%20Changed.m4a" TargetMode="Externa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audio" Target="file:///C:\Users\MarkT500\Music\St&#233;phane%20Grappelli\Stephane%20Grappelli%20in%20Paris%20Disc%207\06%20Lady%20Be%20Good.wma" TargetMode="External"/><Relationship Id="rId5" Type="http://schemas.openxmlformats.org/officeDocument/2006/relationships/image" Target="../media/image5.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cid:7.1.0.9.0.20091006125145.01d7f760@sf-cp.org.3"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solidFill>
                  <a:srgbClr val="00B050"/>
                </a:solidFill>
              </a:rPr>
              <a:t>What is Psychoanalysis &amp;</a:t>
            </a:r>
            <a:br>
              <a:rPr lang="en-US" dirty="0" smtClean="0">
                <a:solidFill>
                  <a:srgbClr val="00B050"/>
                </a:solidFill>
              </a:rPr>
            </a:br>
            <a:r>
              <a:rPr lang="en-US" dirty="0" smtClean="0">
                <a:solidFill>
                  <a:srgbClr val="00B050"/>
                </a:solidFill>
              </a:rPr>
              <a:t>What is Transference Analysis?</a:t>
            </a:r>
            <a:endParaRPr lang="en-US" dirty="0">
              <a:solidFill>
                <a:srgbClr val="00B050"/>
              </a:solidFill>
            </a:endParaRPr>
          </a:p>
        </p:txBody>
      </p:sp>
      <p:sp>
        <p:nvSpPr>
          <p:cNvPr id="3" name="Subtitle 2"/>
          <p:cNvSpPr>
            <a:spLocks noGrp="1"/>
          </p:cNvSpPr>
          <p:nvPr>
            <p:ph type="subTitle" idx="1"/>
          </p:nvPr>
        </p:nvSpPr>
        <p:spPr>
          <a:xfrm>
            <a:off x="381000" y="4724400"/>
            <a:ext cx="8305800" cy="2133600"/>
          </a:xfrm>
        </p:spPr>
        <p:txBody>
          <a:bodyPr>
            <a:normAutofit/>
          </a:bodyPr>
          <a:lstStyle/>
          <a:p>
            <a:r>
              <a:rPr lang="en-US" sz="3600" dirty="0" smtClean="0">
                <a:solidFill>
                  <a:schemeClr val="tx1"/>
                </a:solidFill>
              </a:rPr>
              <a:t>Mark </a:t>
            </a:r>
            <a:r>
              <a:rPr lang="en-US" sz="3600" dirty="0" smtClean="0">
                <a:solidFill>
                  <a:schemeClr val="tx1"/>
                </a:solidFill>
              </a:rPr>
              <a:t>I. Levy MD, </a:t>
            </a:r>
            <a:r>
              <a:rPr lang="en-US" sz="3600" dirty="0" smtClean="0">
                <a:solidFill>
                  <a:schemeClr val="tx1"/>
                </a:solidFill>
              </a:rPr>
              <a:t>DLFAPA</a:t>
            </a:r>
          </a:p>
          <a:p>
            <a:r>
              <a:rPr lang="en-US" sz="2400" dirty="0" smtClean="0">
                <a:solidFill>
                  <a:schemeClr val="tx1"/>
                </a:solidFill>
              </a:rPr>
              <a:t>Asst. Clinical </a:t>
            </a:r>
            <a:r>
              <a:rPr lang="en-US" sz="2400" dirty="0" smtClean="0">
                <a:solidFill>
                  <a:schemeClr val="tx1"/>
                </a:solidFill>
              </a:rPr>
              <a:t>Professor Psychiatry </a:t>
            </a:r>
          </a:p>
          <a:p>
            <a:r>
              <a:rPr lang="en-US" sz="2400" dirty="0" smtClean="0">
                <a:solidFill>
                  <a:schemeClr val="tx1"/>
                </a:solidFill>
              </a:rPr>
              <a:t>University of California, </a:t>
            </a:r>
            <a:r>
              <a:rPr lang="en-US" sz="2400" dirty="0" smtClean="0">
                <a:solidFill>
                  <a:schemeClr val="tx1"/>
                </a:solidFill>
              </a:rPr>
              <a:t>San Francisco</a:t>
            </a:r>
            <a:endParaRPr lang="en-US" sz="2400" dirty="0" smtClean="0">
              <a:solidFill>
                <a:schemeClr val="tx1"/>
              </a:solidFill>
            </a:endParaRPr>
          </a:p>
          <a:p>
            <a:r>
              <a:rPr lang="en-US" sz="2400" dirty="0" smtClean="0">
                <a:solidFill>
                  <a:schemeClr val="tx1"/>
                </a:solidFill>
                <a:hlinkClick r:id="rId4"/>
              </a:rPr>
              <a:t>mark@levymd.com</a:t>
            </a:r>
            <a:r>
              <a:rPr lang="en-US" sz="2400" dirty="0" smtClean="0">
                <a:solidFill>
                  <a:schemeClr val="tx1"/>
                </a:solidFill>
              </a:rPr>
              <a:t> +1 415 388 8040</a:t>
            </a:r>
            <a:endParaRPr lang="en-US" sz="2400"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4" name="Picture 3" descr="[]"/>
          <p:cNvPicPr/>
          <p:nvPr/>
        </p:nvPicPr>
        <p:blipFill>
          <a:blip r:embed="rId5" r:link="rId6" cstate="print"/>
          <a:srcRect/>
          <a:stretch>
            <a:fillRect/>
          </a:stretch>
        </p:blipFill>
        <p:spPr bwMode="auto">
          <a:xfrm>
            <a:off x="2819400" y="1371600"/>
            <a:ext cx="3581400" cy="3352800"/>
          </a:xfrm>
          <a:prstGeom prst="rect">
            <a:avLst/>
          </a:prstGeom>
          <a:noFill/>
          <a:ln w="9525">
            <a:noFill/>
            <a:miter lim="800000"/>
            <a:headEnd/>
            <a:tailEnd/>
          </a:ln>
        </p:spPr>
      </p:pic>
    </p:spTree>
  </p:cSld>
  <p:clrMapOvr>
    <a:masterClrMapping/>
  </p:clrMapOvr>
  <p:transition>
    <p:wipe dir="r"/>
    <p:sndAc>
      <p:stSnd>
        <p:snd r:embed="rId3"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fontScale="90000"/>
          </a:bodyPr>
          <a:lstStyle/>
          <a:p>
            <a:r>
              <a:rPr lang="en-US" dirty="0" smtClean="0">
                <a:solidFill>
                  <a:srgbClr val="00B050"/>
                </a:solidFill>
              </a:rPr>
              <a:t>Transference Analysis</a:t>
            </a:r>
            <a:br>
              <a:rPr lang="en-US" dirty="0" smtClean="0">
                <a:solidFill>
                  <a:srgbClr val="00B050"/>
                </a:solidFill>
              </a:rPr>
            </a:br>
            <a:r>
              <a:rPr lang="en-US" dirty="0" smtClean="0">
                <a:solidFill>
                  <a:srgbClr val="00B050"/>
                </a:solidFill>
              </a:rPr>
              <a:t>Early Historical Roots</a:t>
            </a:r>
            <a:br>
              <a:rPr lang="en-US" dirty="0" smtClean="0">
                <a:solidFill>
                  <a:srgbClr val="00B050"/>
                </a:solidFill>
              </a:rPr>
            </a:br>
            <a:endParaRPr lang="en-US" dirty="0"/>
          </a:p>
        </p:txBody>
      </p:sp>
      <p:sp>
        <p:nvSpPr>
          <p:cNvPr id="3" name="Subtitle 2"/>
          <p:cNvSpPr>
            <a:spLocks noGrp="1"/>
          </p:cNvSpPr>
          <p:nvPr>
            <p:ph type="subTitle" idx="1"/>
          </p:nvPr>
        </p:nvSpPr>
        <p:spPr>
          <a:xfrm>
            <a:off x="609600" y="4495800"/>
            <a:ext cx="7620000" cy="2362200"/>
          </a:xfrm>
        </p:spPr>
        <p:txBody>
          <a:bodyPr>
            <a:normAutofit/>
          </a:bodyPr>
          <a:lstStyle/>
          <a:p>
            <a:pPr lvl="2" algn="l"/>
            <a:r>
              <a:rPr lang="en-US" b="1" dirty="0" smtClean="0">
                <a:solidFill>
                  <a:schemeClr val="tx1"/>
                </a:solidFill>
              </a:rPr>
              <a:t>		     </a:t>
            </a:r>
            <a:r>
              <a:rPr lang="en-US" b="1" dirty="0" err="1" smtClean="0">
                <a:solidFill>
                  <a:schemeClr val="tx1"/>
                </a:solidFill>
              </a:rPr>
              <a:t>Sandor</a:t>
            </a:r>
            <a:r>
              <a:rPr lang="en-US" b="1" dirty="0" smtClean="0">
                <a:solidFill>
                  <a:schemeClr val="tx1"/>
                </a:solidFill>
              </a:rPr>
              <a:t> </a:t>
            </a:r>
            <a:r>
              <a:rPr lang="en-US" b="1" dirty="0" err="1" smtClean="0">
                <a:solidFill>
                  <a:schemeClr val="tx1"/>
                </a:solidFill>
              </a:rPr>
              <a:t>Ferenczi</a:t>
            </a:r>
            <a:r>
              <a:rPr lang="en-US" b="1" dirty="0" smtClean="0">
                <a:solidFill>
                  <a:schemeClr val="tx1"/>
                </a:solidFill>
              </a:rPr>
              <a:t>:</a:t>
            </a:r>
            <a:endParaRPr lang="en-US" dirty="0" smtClean="0">
              <a:solidFill>
                <a:schemeClr val="tx1"/>
              </a:solidFill>
            </a:endParaRPr>
          </a:p>
          <a:p>
            <a:pPr lvl="2" algn="l"/>
            <a:r>
              <a:rPr lang="en-US" dirty="0" smtClean="0">
                <a:solidFill>
                  <a:schemeClr val="tx1"/>
                </a:solidFill>
              </a:rPr>
              <a:t>stated that transference </a:t>
            </a:r>
            <a:r>
              <a:rPr lang="en-US" dirty="0">
                <a:solidFill>
                  <a:schemeClr val="tx1"/>
                </a:solidFill>
              </a:rPr>
              <a:t>is universal phenomenon – a </a:t>
            </a:r>
            <a:r>
              <a:rPr lang="en-US" b="1" dirty="0">
                <a:solidFill>
                  <a:schemeClr val="tx1"/>
                </a:solidFill>
              </a:rPr>
              <a:t>“special form of displacement</a:t>
            </a:r>
            <a:r>
              <a:rPr lang="en-US" b="1" dirty="0" smtClean="0">
                <a:solidFill>
                  <a:schemeClr val="tx1"/>
                </a:solidFill>
              </a:rPr>
              <a:t>”</a:t>
            </a:r>
          </a:p>
          <a:p>
            <a:pPr lvl="2" algn="l"/>
            <a:r>
              <a:rPr lang="en-US" b="1" dirty="0" smtClean="0">
                <a:solidFill>
                  <a:schemeClr val="tx1"/>
                </a:solidFill>
              </a:rPr>
              <a:t>	</a:t>
            </a:r>
            <a:r>
              <a:rPr lang="en-US" sz="1800" b="1" dirty="0" smtClean="0">
                <a:solidFill>
                  <a:schemeClr val="tx1"/>
                </a:solidFill>
              </a:rPr>
              <a:t>- </a:t>
            </a:r>
            <a:r>
              <a:rPr lang="en-US" sz="1800" dirty="0" smtClean="0">
                <a:solidFill>
                  <a:schemeClr val="tx1"/>
                </a:solidFill>
              </a:rPr>
              <a:t>S. </a:t>
            </a:r>
            <a:r>
              <a:rPr lang="en-US" sz="1800" dirty="0" err="1" smtClean="0">
                <a:solidFill>
                  <a:schemeClr val="tx1"/>
                </a:solidFill>
              </a:rPr>
              <a:t>Ferenczi</a:t>
            </a:r>
            <a:r>
              <a:rPr lang="en-US" sz="1800" i="1" dirty="0" smtClean="0">
                <a:solidFill>
                  <a:schemeClr val="tx1"/>
                </a:solidFill>
              </a:rPr>
              <a:t> “</a:t>
            </a:r>
            <a:r>
              <a:rPr lang="en-US" sz="1800" i="1" dirty="0" err="1" smtClean="0">
                <a:solidFill>
                  <a:schemeClr val="tx1"/>
                </a:solidFill>
              </a:rPr>
              <a:t>Introjection</a:t>
            </a:r>
            <a:r>
              <a:rPr lang="en-US" sz="1800" i="1" dirty="0" smtClean="0">
                <a:solidFill>
                  <a:schemeClr val="tx1"/>
                </a:solidFill>
              </a:rPr>
              <a:t> and Transference</a:t>
            </a:r>
            <a:r>
              <a:rPr lang="en-US" i="1" dirty="0" smtClean="0">
                <a:solidFill>
                  <a:schemeClr val="tx1"/>
                </a:solidFill>
              </a:rPr>
              <a:t>” </a:t>
            </a:r>
            <a:endParaRPr lang="en-US" b="1" i="1" dirty="0">
              <a:solidFill>
                <a:schemeClr val="tx1"/>
              </a:solidFill>
            </a:endParaRPr>
          </a:p>
          <a:p>
            <a:pPr algn="l"/>
            <a:endParaRPr lang="en-US" b="1" dirty="0"/>
          </a:p>
        </p:txBody>
      </p:sp>
      <p:pic>
        <p:nvPicPr>
          <p:cNvPr id="5" name="Picture 4" descr="http://www.phillwebb.net/History/TwentiethCentury/continental/Psychoanalysis/Ferenczi/Ferenczi.jpg"/>
          <p:cNvPicPr/>
          <p:nvPr/>
        </p:nvPicPr>
        <p:blipFill>
          <a:blip r:embed="rId4" cstate="print"/>
          <a:srcRect/>
          <a:stretch>
            <a:fillRect/>
          </a:stretch>
        </p:blipFill>
        <p:spPr bwMode="auto">
          <a:xfrm>
            <a:off x="3657600" y="1143000"/>
            <a:ext cx="2286000" cy="3276600"/>
          </a:xfrm>
          <a:prstGeom prst="rect">
            <a:avLst/>
          </a:prstGeom>
          <a:noFill/>
          <a:ln w="9525">
            <a:noFill/>
            <a:miter lim="800000"/>
            <a:headEnd/>
            <a:tailEnd/>
          </a:ln>
        </p:spPr>
      </p:pic>
    </p:spTree>
  </p:cSld>
  <p:clrMapOvr>
    <a:masterClrMapping/>
  </p:clrMapOvr>
  <p:transition>
    <p:wipe dir="r"/>
    <p:sndAc>
      <p:stSnd>
        <p:snd r:embed="rId3"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Freud’s 3 Great Discoveries</a:t>
            </a:r>
            <a:br>
              <a:rPr lang="en-US" dirty="0" smtClean="0">
                <a:solidFill>
                  <a:srgbClr val="00B050"/>
                </a:solidFill>
              </a:rPr>
            </a:br>
            <a:endParaRPr lang="en-US" dirty="0"/>
          </a:p>
        </p:txBody>
      </p:sp>
      <p:sp>
        <p:nvSpPr>
          <p:cNvPr id="3" name="Subtitle 2"/>
          <p:cNvSpPr>
            <a:spLocks noGrp="1"/>
          </p:cNvSpPr>
          <p:nvPr>
            <p:ph type="subTitle" idx="1"/>
          </p:nvPr>
        </p:nvSpPr>
        <p:spPr>
          <a:xfrm>
            <a:off x="1295400" y="4343400"/>
            <a:ext cx="7162800" cy="2362200"/>
          </a:xfrm>
        </p:spPr>
        <p:txBody>
          <a:bodyPr>
            <a:normAutofit fontScale="62500" lnSpcReduction="20000"/>
          </a:bodyPr>
          <a:lstStyle/>
          <a:p>
            <a:pPr lvl="2" algn="l"/>
            <a:r>
              <a:rPr lang="en-US" sz="3600" b="1" dirty="0" smtClean="0">
                <a:solidFill>
                  <a:schemeClr val="tx1"/>
                </a:solidFill>
              </a:rPr>
              <a:t>1. </a:t>
            </a:r>
            <a:r>
              <a:rPr lang="en-US" sz="3600" b="1" dirty="0" smtClean="0">
                <a:solidFill>
                  <a:schemeClr val="tx1"/>
                </a:solidFill>
              </a:rPr>
              <a:t>Theoretical: </a:t>
            </a:r>
            <a:r>
              <a:rPr lang="en-US" sz="3600" b="1" i="1" dirty="0" smtClean="0">
                <a:solidFill>
                  <a:schemeClr val="tx1"/>
                </a:solidFill>
              </a:rPr>
              <a:t>Human </a:t>
            </a:r>
            <a:r>
              <a:rPr lang="en-US" sz="3600" b="1" i="1" dirty="0">
                <a:solidFill>
                  <a:schemeClr val="tx1"/>
                </a:solidFill>
              </a:rPr>
              <a:t>behavior is </a:t>
            </a:r>
            <a:r>
              <a:rPr lang="en-US" sz="3600" b="1" i="1" dirty="0" smtClean="0">
                <a:solidFill>
                  <a:schemeClr val="tx1"/>
                </a:solidFill>
              </a:rPr>
              <a:t>significantly  </a:t>
            </a:r>
            <a:r>
              <a:rPr lang="en-US" sz="3600" b="1" i="1" dirty="0">
                <a:solidFill>
                  <a:schemeClr val="tx1"/>
                </a:solidFill>
              </a:rPr>
              <a:t>determined by forces outside of our conscious awareness.</a:t>
            </a:r>
          </a:p>
          <a:p>
            <a:pPr marL="2114550" lvl="3" indent="-742950" algn="l">
              <a:buFont typeface="Arial" pitchFamily="34" charset="0"/>
              <a:buChar char="•"/>
            </a:pPr>
            <a:r>
              <a:rPr lang="en-US" sz="3600" dirty="0">
                <a:solidFill>
                  <a:schemeClr val="tx1"/>
                </a:solidFill>
              </a:rPr>
              <a:t>Charcot and hypnosis</a:t>
            </a:r>
          </a:p>
          <a:p>
            <a:pPr marL="2114550" lvl="3" indent="-742950" algn="l">
              <a:buFont typeface="Arial" pitchFamily="34" charset="0"/>
              <a:buChar char="•"/>
            </a:pPr>
            <a:r>
              <a:rPr lang="en-US" sz="3600" dirty="0">
                <a:solidFill>
                  <a:schemeClr val="tx1"/>
                </a:solidFill>
              </a:rPr>
              <a:t>Dreams – the “royal road”</a:t>
            </a:r>
          </a:p>
          <a:p>
            <a:pPr marL="2114550" lvl="3" indent="-742950" algn="l">
              <a:buFont typeface="Arial" pitchFamily="34" charset="0"/>
              <a:buChar char="•"/>
            </a:pPr>
            <a:r>
              <a:rPr lang="en-US" sz="3600" dirty="0">
                <a:solidFill>
                  <a:schemeClr val="tx1"/>
                </a:solidFill>
              </a:rPr>
              <a:t>Transference </a:t>
            </a:r>
            <a:r>
              <a:rPr lang="en-US" sz="3600" dirty="0" smtClean="0">
                <a:solidFill>
                  <a:schemeClr val="tx1"/>
                </a:solidFill>
              </a:rPr>
              <a:t>Analysis</a:t>
            </a:r>
          </a:p>
          <a:p>
            <a:pPr marL="2114550" lvl="3" indent="-742950" algn="l">
              <a:buFont typeface="Arial" pitchFamily="34" charset="0"/>
              <a:buChar char="•"/>
            </a:pPr>
            <a:r>
              <a:rPr lang="en-US" sz="3600" dirty="0" smtClean="0">
                <a:solidFill>
                  <a:schemeClr val="tx1"/>
                </a:solidFill>
              </a:rPr>
              <a:t>Freud’s series of multiple theories</a:t>
            </a:r>
            <a:endParaRPr lang="en-US" sz="3600" dirty="0">
              <a:solidFill>
                <a:schemeClr val="tx1"/>
              </a:solidFill>
            </a:endParaRPr>
          </a:p>
        </p:txBody>
      </p:sp>
      <p:pic>
        <p:nvPicPr>
          <p:cNvPr id="19458" name="Picture 2" descr="https://brokenworld.wikispaces.com/file/view/freud.jpg/30520659"/>
          <p:cNvPicPr>
            <a:picLocks noChangeAspect="1" noChangeArrowheads="1"/>
          </p:cNvPicPr>
          <p:nvPr/>
        </p:nvPicPr>
        <p:blipFill>
          <a:blip r:embed="rId4" cstate="print"/>
          <a:srcRect/>
          <a:stretch>
            <a:fillRect/>
          </a:stretch>
        </p:blipFill>
        <p:spPr bwMode="auto">
          <a:xfrm>
            <a:off x="3657600" y="1066800"/>
            <a:ext cx="2306811" cy="3244745"/>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fontScale="90000"/>
          </a:bodyPr>
          <a:lstStyle/>
          <a:p>
            <a:r>
              <a:rPr lang="en-US" dirty="0" smtClean="0">
                <a:solidFill>
                  <a:srgbClr val="00B050"/>
                </a:solidFill>
              </a:rPr>
              <a:t/>
            </a:r>
            <a:br>
              <a:rPr lang="en-US" dirty="0" smtClean="0">
                <a:solidFill>
                  <a:srgbClr val="00B050"/>
                </a:solidFill>
              </a:rPr>
            </a:br>
            <a:r>
              <a:rPr lang="en-US" dirty="0" smtClean="0">
                <a:solidFill>
                  <a:srgbClr val="00B050"/>
                </a:solidFill>
              </a:rPr>
              <a:t>Freud’s 3 Great Discoveries</a:t>
            </a:r>
            <a:br>
              <a:rPr lang="en-US" dirty="0" smtClean="0">
                <a:solidFill>
                  <a:srgbClr val="00B050"/>
                </a:solidFill>
              </a:rPr>
            </a:br>
            <a:endParaRPr lang="en-US" dirty="0"/>
          </a:p>
        </p:txBody>
      </p:sp>
      <p:sp>
        <p:nvSpPr>
          <p:cNvPr id="3" name="Subtitle 2"/>
          <p:cNvSpPr>
            <a:spLocks noGrp="1"/>
          </p:cNvSpPr>
          <p:nvPr>
            <p:ph type="subTitle" idx="1"/>
          </p:nvPr>
        </p:nvSpPr>
        <p:spPr>
          <a:xfrm>
            <a:off x="1295400" y="3886200"/>
            <a:ext cx="7162800" cy="2819400"/>
          </a:xfrm>
        </p:spPr>
        <p:txBody>
          <a:bodyPr>
            <a:normAutofit/>
          </a:bodyPr>
          <a:lstStyle/>
          <a:p>
            <a:pPr lvl="2" algn="l"/>
            <a:r>
              <a:rPr lang="en-US" dirty="0" smtClean="0"/>
              <a:t>2</a:t>
            </a:r>
            <a:r>
              <a:rPr lang="en-US" sz="3100" dirty="0" smtClean="0">
                <a:solidFill>
                  <a:schemeClr val="tx1"/>
                </a:solidFill>
              </a:rPr>
              <a:t>. </a:t>
            </a:r>
            <a:r>
              <a:rPr lang="en-US" sz="3100" b="1" dirty="0" smtClean="0">
                <a:solidFill>
                  <a:schemeClr val="tx1"/>
                </a:solidFill>
              </a:rPr>
              <a:t>Practical </a:t>
            </a:r>
            <a:r>
              <a:rPr lang="en-US" sz="3100" b="1" dirty="0" smtClean="0">
                <a:solidFill>
                  <a:schemeClr val="tx1"/>
                </a:solidFill>
              </a:rPr>
              <a:t>Technique</a:t>
            </a:r>
            <a:r>
              <a:rPr lang="en-US" sz="3100" b="1" dirty="0">
                <a:solidFill>
                  <a:schemeClr val="tx1"/>
                </a:solidFill>
              </a:rPr>
              <a:t>: </a:t>
            </a:r>
            <a:r>
              <a:rPr lang="en-US" sz="3100" b="1" i="1" dirty="0">
                <a:solidFill>
                  <a:schemeClr val="tx1"/>
                </a:solidFill>
              </a:rPr>
              <a:t>Transferences can be identified and analyzed </a:t>
            </a:r>
            <a:r>
              <a:rPr lang="en-US" sz="3100" b="1" i="1" dirty="0" smtClean="0">
                <a:solidFill>
                  <a:schemeClr val="tx1"/>
                </a:solidFill>
              </a:rPr>
              <a:t>as </a:t>
            </a:r>
            <a:r>
              <a:rPr lang="en-US" sz="3100" b="1" i="1" dirty="0">
                <a:solidFill>
                  <a:schemeClr val="tx1"/>
                </a:solidFill>
              </a:rPr>
              <a:t>a method for making the unconscious </a:t>
            </a:r>
            <a:r>
              <a:rPr lang="en-US" sz="3100" b="1" i="1" dirty="0" smtClean="0">
                <a:solidFill>
                  <a:schemeClr val="tx1"/>
                </a:solidFill>
              </a:rPr>
              <a:t>conscious</a:t>
            </a:r>
            <a:r>
              <a:rPr lang="en-US" sz="3100" b="1" dirty="0" smtClean="0">
                <a:solidFill>
                  <a:schemeClr val="tx1"/>
                </a:solidFill>
              </a:rPr>
              <a:t>.</a:t>
            </a:r>
            <a:endParaRPr lang="en-US" sz="3100" b="1" dirty="0" smtClean="0">
              <a:solidFill>
                <a:schemeClr val="tx1"/>
              </a:solidFill>
            </a:endParaRPr>
          </a:p>
          <a:p>
            <a:pPr lvl="2" algn="l"/>
            <a:r>
              <a:rPr lang="en-US" sz="3100" b="1" dirty="0" smtClean="0">
                <a:solidFill>
                  <a:schemeClr val="tx1"/>
                </a:solidFill>
              </a:rPr>
              <a:t>= </a:t>
            </a:r>
            <a:r>
              <a:rPr lang="en-US" sz="3100" b="1" dirty="0" smtClean="0">
                <a:solidFill>
                  <a:schemeClr val="tx1"/>
                </a:solidFill>
              </a:rPr>
              <a:t>psychoanalysis.</a:t>
            </a:r>
            <a:endParaRPr lang="en-US" sz="3100" b="1"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pic>
        <p:nvPicPr>
          <p:cNvPr id="8194" name="Picture 2" descr="http://www.loc.gov/exhibits/freud/images/maresfie.jpg"/>
          <p:cNvPicPr>
            <a:picLocks noChangeAspect="1" noChangeArrowheads="1"/>
          </p:cNvPicPr>
          <p:nvPr/>
        </p:nvPicPr>
        <p:blipFill>
          <a:blip r:embed="rId4" cstate="print"/>
          <a:srcRect/>
          <a:stretch>
            <a:fillRect/>
          </a:stretch>
        </p:blipFill>
        <p:spPr bwMode="auto">
          <a:xfrm>
            <a:off x="2895600" y="1219200"/>
            <a:ext cx="3603134" cy="2730500"/>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Psychoanalysis</a:t>
            </a:r>
            <a:endParaRPr lang="en-US" dirty="0"/>
          </a:p>
        </p:txBody>
      </p:sp>
      <p:sp>
        <p:nvSpPr>
          <p:cNvPr id="3" name="Subtitle 2"/>
          <p:cNvSpPr>
            <a:spLocks noGrp="1"/>
          </p:cNvSpPr>
          <p:nvPr>
            <p:ph type="subTitle" idx="1"/>
          </p:nvPr>
        </p:nvSpPr>
        <p:spPr>
          <a:xfrm>
            <a:off x="1295400" y="3886200"/>
            <a:ext cx="7162800" cy="2819400"/>
          </a:xfrm>
        </p:spPr>
        <p:txBody>
          <a:bodyPr>
            <a:normAutofit/>
          </a:bodyPr>
          <a:lstStyle/>
          <a:p>
            <a:pPr lvl="2" algn="l"/>
            <a:r>
              <a:rPr lang="en-US" sz="3100" b="1" i="1" dirty="0" smtClean="0">
                <a:solidFill>
                  <a:schemeClr val="tx1"/>
                </a:solidFill>
              </a:rPr>
              <a:t>p</a:t>
            </a:r>
            <a:r>
              <a:rPr lang="en-US" sz="3100" b="1" i="1" dirty="0" smtClean="0">
                <a:solidFill>
                  <a:schemeClr val="tx1"/>
                </a:solidFill>
              </a:rPr>
              <a:t>syche = </a:t>
            </a:r>
            <a:r>
              <a:rPr lang="en-US" sz="3100" dirty="0" smtClean="0">
                <a:solidFill>
                  <a:schemeClr val="tx1"/>
                </a:solidFill>
              </a:rPr>
              <a:t>soul/spirit/mind</a:t>
            </a:r>
            <a:endParaRPr lang="en-US" sz="3100" b="1" i="1" dirty="0" smtClean="0">
              <a:solidFill>
                <a:schemeClr val="tx1"/>
              </a:solidFill>
            </a:endParaRPr>
          </a:p>
          <a:p>
            <a:pPr lvl="2" algn="l"/>
            <a:r>
              <a:rPr lang="en-US" sz="3100" b="1" i="1" dirty="0" err="1" smtClean="0">
                <a:solidFill>
                  <a:schemeClr val="tx1"/>
                </a:solidFill>
              </a:rPr>
              <a:t>ana</a:t>
            </a:r>
            <a:r>
              <a:rPr lang="en-US" sz="3100" b="1" i="1" dirty="0" smtClean="0">
                <a:solidFill>
                  <a:schemeClr val="tx1"/>
                </a:solidFill>
              </a:rPr>
              <a:t> = </a:t>
            </a:r>
            <a:r>
              <a:rPr lang="en-US" sz="3100" dirty="0" smtClean="0">
                <a:solidFill>
                  <a:schemeClr val="tx1"/>
                </a:solidFill>
              </a:rPr>
              <a:t>cutting up</a:t>
            </a:r>
            <a:endParaRPr lang="en-US" sz="3100" b="1" i="1" dirty="0" smtClean="0">
              <a:solidFill>
                <a:schemeClr val="tx1"/>
              </a:solidFill>
            </a:endParaRPr>
          </a:p>
          <a:p>
            <a:pPr lvl="2" algn="l"/>
            <a:r>
              <a:rPr lang="en-US" sz="3100" b="1" i="1" dirty="0" err="1" smtClean="0">
                <a:solidFill>
                  <a:schemeClr val="tx1"/>
                </a:solidFill>
              </a:rPr>
              <a:t>l</a:t>
            </a:r>
            <a:r>
              <a:rPr lang="en-US" sz="3100" b="1" i="1" dirty="0" err="1" smtClean="0">
                <a:solidFill>
                  <a:schemeClr val="tx1"/>
                </a:solidFill>
              </a:rPr>
              <a:t>ysis</a:t>
            </a:r>
            <a:r>
              <a:rPr lang="en-US" sz="3100" b="1" i="1" dirty="0" smtClean="0">
                <a:solidFill>
                  <a:schemeClr val="tx1"/>
                </a:solidFill>
              </a:rPr>
              <a:t> </a:t>
            </a:r>
            <a:r>
              <a:rPr lang="en-US" sz="3100" b="1" dirty="0" smtClean="0">
                <a:solidFill>
                  <a:schemeClr val="tx1"/>
                </a:solidFill>
              </a:rPr>
              <a:t>= </a:t>
            </a:r>
            <a:r>
              <a:rPr lang="en-US" sz="3100" dirty="0" smtClean="0">
                <a:solidFill>
                  <a:schemeClr val="tx1"/>
                </a:solidFill>
              </a:rPr>
              <a:t>careful (almost surgical) deconstruction</a:t>
            </a:r>
            <a:r>
              <a:rPr lang="en-US" sz="3100" b="1" dirty="0" smtClean="0">
                <a:solidFill>
                  <a:schemeClr val="tx1"/>
                </a:solidFill>
              </a:rPr>
              <a:t> </a:t>
            </a:r>
            <a:endParaRPr lang="en-US" sz="3100" b="1" dirty="0">
              <a:solidFill>
                <a:schemeClr val="tx1"/>
              </a:solidFill>
            </a:endParaRPr>
          </a:p>
          <a:p>
            <a:pPr lvl="2" algn="l"/>
            <a:r>
              <a:rPr lang="en-US" dirty="0" smtClean="0">
                <a:solidFill>
                  <a:schemeClr val="tx1"/>
                </a:solidFill>
              </a:rPr>
              <a:t>	</a:t>
            </a:r>
            <a:r>
              <a:rPr lang="en-US" i="1" dirty="0" smtClean="0">
                <a:solidFill>
                  <a:schemeClr val="tx1"/>
                </a:solidFill>
              </a:rPr>
              <a:t>from presentation by C</a:t>
            </a:r>
            <a:r>
              <a:rPr lang="en-US" i="1" dirty="0" smtClean="0">
                <a:solidFill>
                  <a:schemeClr val="tx1"/>
                </a:solidFill>
              </a:rPr>
              <a:t>é</a:t>
            </a:r>
            <a:r>
              <a:rPr lang="en-US" i="1" dirty="0" smtClean="0">
                <a:solidFill>
                  <a:schemeClr val="tx1"/>
                </a:solidFill>
              </a:rPr>
              <a:t>sar Alfonso, MD</a:t>
            </a:r>
            <a:endParaRPr lang="en-US" dirty="0" smtClean="0">
              <a:solidFill>
                <a:schemeClr val="tx1"/>
              </a:solidFill>
            </a:endParaRPr>
          </a:p>
          <a:p>
            <a:pPr lvl="2" algn="l"/>
            <a:endParaRPr lang="en-US" dirty="0">
              <a:solidFill>
                <a:schemeClr val="tx1"/>
              </a:solidFill>
            </a:endParaRPr>
          </a:p>
        </p:txBody>
      </p:sp>
      <p:pic>
        <p:nvPicPr>
          <p:cNvPr id="8194" name="Picture 2" descr="http://www.loc.gov/exhibits/freud/images/maresfie.jpg"/>
          <p:cNvPicPr>
            <a:picLocks noChangeAspect="1" noChangeArrowheads="1"/>
          </p:cNvPicPr>
          <p:nvPr/>
        </p:nvPicPr>
        <p:blipFill>
          <a:blip r:embed="rId4" cstate="print"/>
          <a:srcRect/>
          <a:stretch>
            <a:fillRect/>
          </a:stretch>
        </p:blipFill>
        <p:spPr bwMode="auto">
          <a:xfrm>
            <a:off x="2895600" y="1219200"/>
            <a:ext cx="3603134" cy="2730500"/>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Freud’s 3 Great Discoveries</a:t>
            </a:r>
            <a:br>
              <a:rPr lang="en-US" dirty="0" smtClean="0">
                <a:solidFill>
                  <a:srgbClr val="00B050"/>
                </a:solidFill>
              </a:rPr>
            </a:br>
            <a:endParaRPr lang="en-US" dirty="0"/>
          </a:p>
        </p:txBody>
      </p:sp>
      <p:sp>
        <p:nvSpPr>
          <p:cNvPr id="3" name="Subtitle 2"/>
          <p:cNvSpPr>
            <a:spLocks noGrp="1"/>
          </p:cNvSpPr>
          <p:nvPr>
            <p:ph type="subTitle" idx="1"/>
          </p:nvPr>
        </p:nvSpPr>
        <p:spPr>
          <a:xfrm>
            <a:off x="1295400" y="3886200"/>
            <a:ext cx="7162800" cy="2819400"/>
          </a:xfrm>
        </p:spPr>
        <p:txBody>
          <a:bodyPr>
            <a:normAutofit fontScale="70000" lnSpcReduction="20000"/>
          </a:bodyPr>
          <a:lstStyle/>
          <a:p>
            <a:pPr lvl="2" algn="l"/>
            <a:r>
              <a:rPr lang="en-US" sz="3800" dirty="0" smtClean="0">
                <a:solidFill>
                  <a:schemeClr val="tx1"/>
                </a:solidFill>
              </a:rPr>
              <a:t>3. </a:t>
            </a:r>
            <a:r>
              <a:rPr lang="en-US" sz="3800" b="1" i="1" dirty="0" smtClean="0">
                <a:solidFill>
                  <a:schemeClr val="tx1"/>
                </a:solidFill>
              </a:rPr>
              <a:t>The</a:t>
            </a:r>
            <a:r>
              <a:rPr lang="en-US" sz="3800" i="1" dirty="0" smtClean="0">
                <a:solidFill>
                  <a:schemeClr val="tx1"/>
                </a:solidFill>
              </a:rPr>
              <a:t> </a:t>
            </a:r>
            <a:r>
              <a:rPr lang="en-US" sz="3800" b="1" i="1" dirty="0" smtClean="0">
                <a:solidFill>
                  <a:schemeClr val="tx1"/>
                </a:solidFill>
              </a:rPr>
              <a:t>Powerful Dual Nature of Transference: </a:t>
            </a:r>
            <a:r>
              <a:rPr lang="en-US" sz="3800" dirty="0" smtClean="0">
                <a:solidFill>
                  <a:schemeClr val="tx1"/>
                </a:solidFill>
              </a:rPr>
              <a:t>Freud (1905 </a:t>
            </a:r>
            <a:r>
              <a:rPr lang="en-US" sz="3800" i="1" dirty="0" smtClean="0">
                <a:solidFill>
                  <a:schemeClr val="tx1"/>
                </a:solidFill>
              </a:rPr>
              <a:t>“Psychical (or Mental) Treatment”</a:t>
            </a:r>
            <a:r>
              <a:rPr lang="en-US" sz="3800" dirty="0" smtClean="0">
                <a:solidFill>
                  <a:schemeClr val="tx1"/>
                </a:solidFill>
              </a:rPr>
              <a:t>)</a:t>
            </a:r>
            <a:endParaRPr lang="en-US" sz="3800" b="1" dirty="0" smtClean="0">
              <a:solidFill>
                <a:schemeClr val="tx1"/>
              </a:solidFill>
            </a:endParaRPr>
          </a:p>
          <a:p>
            <a:pPr lvl="3" algn="l"/>
            <a:r>
              <a:rPr lang="en-US" sz="2900" b="1" dirty="0" smtClean="0">
                <a:solidFill>
                  <a:schemeClr val="tx1"/>
                </a:solidFill>
              </a:rPr>
              <a:t>a. </a:t>
            </a:r>
            <a:r>
              <a:rPr lang="en-US" sz="2900" b="1" i="1" dirty="0" smtClean="0">
                <a:solidFill>
                  <a:schemeClr val="tx1"/>
                </a:solidFill>
              </a:rPr>
              <a:t>An instrument of irreplaceable value </a:t>
            </a:r>
            <a:r>
              <a:rPr lang="en-US" sz="2900" dirty="0" smtClean="0">
                <a:solidFill>
                  <a:schemeClr val="tx1"/>
                </a:solidFill>
              </a:rPr>
              <a:t>– invaluable tool to explore the inaccessible past</a:t>
            </a:r>
          </a:p>
          <a:p>
            <a:pPr lvl="3" algn="l"/>
            <a:endParaRPr lang="en-US" sz="2900" dirty="0" smtClean="0">
              <a:solidFill>
                <a:schemeClr val="tx1"/>
              </a:solidFill>
            </a:endParaRPr>
          </a:p>
          <a:p>
            <a:pPr lvl="3" algn="l"/>
            <a:r>
              <a:rPr lang="en-US" sz="2900" b="1" dirty="0" smtClean="0">
                <a:solidFill>
                  <a:schemeClr val="tx1"/>
                </a:solidFill>
              </a:rPr>
              <a:t>b. </a:t>
            </a:r>
            <a:r>
              <a:rPr lang="en-US" sz="2900" b="1" i="1" dirty="0" smtClean="0">
                <a:solidFill>
                  <a:schemeClr val="tx1"/>
                </a:solidFill>
              </a:rPr>
              <a:t>The source of the greatest dangers </a:t>
            </a:r>
            <a:r>
              <a:rPr lang="en-US" sz="2900" dirty="0" smtClean="0">
                <a:solidFill>
                  <a:schemeClr val="tx1"/>
                </a:solidFill>
              </a:rPr>
              <a:t>– transference stirs up </a:t>
            </a:r>
            <a:r>
              <a:rPr lang="en-US" sz="2900" b="1" dirty="0" smtClean="0">
                <a:solidFill>
                  <a:schemeClr val="tx1"/>
                </a:solidFill>
              </a:rPr>
              <a:t>resistances</a:t>
            </a:r>
            <a:r>
              <a:rPr lang="en-US" sz="2900" dirty="0" smtClean="0">
                <a:solidFill>
                  <a:schemeClr val="tx1"/>
                </a:solidFill>
              </a:rPr>
              <a:t> that become the biggest obstacle to our work</a:t>
            </a:r>
            <a:r>
              <a:rPr lang="en-US" dirty="0" smtClean="0">
                <a:solidFill>
                  <a:schemeClr val="tx1"/>
                </a:solidFill>
              </a:rPr>
              <a:t>.</a:t>
            </a:r>
          </a:p>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pic>
        <p:nvPicPr>
          <p:cNvPr id="27650" name="Picture 2" descr="http://www.abolitionist.com/sigmund-freud.jpg"/>
          <p:cNvPicPr>
            <a:picLocks noChangeAspect="1" noChangeArrowheads="1"/>
          </p:cNvPicPr>
          <p:nvPr/>
        </p:nvPicPr>
        <p:blipFill>
          <a:blip r:embed="rId4" cstate="print"/>
          <a:srcRect/>
          <a:stretch>
            <a:fillRect/>
          </a:stretch>
        </p:blipFill>
        <p:spPr bwMode="auto">
          <a:xfrm>
            <a:off x="2895600" y="1219200"/>
            <a:ext cx="3549650" cy="2585640"/>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fontScale="90000"/>
          </a:bodyPr>
          <a:lstStyle/>
          <a:p>
            <a:r>
              <a:rPr lang="en-US" dirty="0" smtClean="0">
                <a:solidFill>
                  <a:srgbClr val="00B050"/>
                </a:solidFill>
              </a:rPr>
              <a:t>Transference</a:t>
            </a:r>
            <a:br>
              <a:rPr lang="en-US" dirty="0" smtClean="0">
                <a:solidFill>
                  <a:srgbClr val="00B050"/>
                </a:solidFill>
              </a:rPr>
            </a:br>
            <a:r>
              <a:rPr lang="en-US" dirty="0" smtClean="0">
                <a:solidFill>
                  <a:srgbClr val="00B050"/>
                </a:solidFill>
              </a:rPr>
              <a:t>In Psychotherapy &amp; Psychoanalysis</a:t>
            </a:r>
            <a:br>
              <a:rPr lang="en-US" dirty="0" smtClean="0">
                <a:solidFill>
                  <a:srgbClr val="00B050"/>
                </a:solidFill>
              </a:rPr>
            </a:br>
            <a:endParaRPr lang="en-US" dirty="0"/>
          </a:p>
        </p:txBody>
      </p:sp>
      <p:sp>
        <p:nvSpPr>
          <p:cNvPr id="3" name="Subtitle 2"/>
          <p:cNvSpPr>
            <a:spLocks noGrp="1"/>
          </p:cNvSpPr>
          <p:nvPr>
            <p:ph type="subTitle" idx="1"/>
          </p:nvPr>
        </p:nvSpPr>
        <p:spPr>
          <a:xfrm>
            <a:off x="3581400" y="1219200"/>
            <a:ext cx="5562600" cy="5638800"/>
          </a:xfrm>
        </p:spPr>
        <p:txBody>
          <a:bodyPr>
            <a:normAutofit/>
          </a:bodyPr>
          <a:lstStyle/>
          <a:p>
            <a:pPr lvl="1" algn="l">
              <a:buFont typeface="Arial" pitchFamily="34" charset="0"/>
              <a:buChar char="•"/>
            </a:pPr>
            <a:r>
              <a:rPr lang="en-US" dirty="0" smtClean="0">
                <a:solidFill>
                  <a:schemeClr val="tx1"/>
                </a:solidFill>
              </a:rPr>
              <a:t>Transference occurs in </a:t>
            </a:r>
            <a:r>
              <a:rPr lang="en-US" b="1" dirty="0" smtClean="0">
                <a:solidFill>
                  <a:schemeClr val="tx1"/>
                </a:solidFill>
              </a:rPr>
              <a:t>all </a:t>
            </a:r>
            <a:r>
              <a:rPr lang="en-US" dirty="0" smtClean="0">
                <a:solidFill>
                  <a:schemeClr val="tx1"/>
                </a:solidFill>
              </a:rPr>
              <a:t>patients undergoing psychotherapy</a:t>
            </a:r>
          </a:p>
          <a:p>
            <a:pPr lvl="1" algn="l">
              <a:buFont typeface="Arial" pitchFamily="34" charset="0"/>
              <a:buChar char="•"/>
            </a:pPr>
            <a:endParaRPr lang="en-US" dirty="0" smtClean="0">
              <a:solidFill>
                <a:schemeClr val="tx1"/>
              </a:solidFill>
            </a:endParaRPr>
          </a:p>
          <a:p>
            <a:pPr lvl="1" algn="l">
              <a:buFont typeface="Arial" pitchFamily="34" charset="0"/>
              <a:buChar char="•"/>
            </a:pPr>
            <a:r>
              <a:rPr lang="en-US" dirty="0" smtClean="0">
                <a:solidFill>
                  <a:schemeClr val="tx1"/>
                </a:solidFill>
              </a:rPr>
              <a:t>Psychoanalysis (</a:t>
            </a:r>
            <a:r>
              <a:rPr lang="en-US" dirty="0" err="1" smtClean="0">
                <a:solidFill>
                  <a:schemeClr val="tx1"/>
                </a:solidFill>
              </a:rPr>
              <a:t>Psa</a:t>
            </a:r>
            <a:r>
              <a:rPr lang="en-US" dirty="0" smtClean="0">
                <a:solidFill>
                  <a:schemeClr val="tx1"/>
                </a:solidFill>
              </a:rPr>
              <a:t>) </a:t>
            </a:r>
            <a:r>
              <a:rPr lang="en-US" dirty="0" smtClean="0">
                <a:solidFill>
                  <a:schemeClr val="tx1"/>
                </a:solidFill>
              </a:rPr>
              <a:t>is distinguished from all other therapies by </a:t>
            </a:r>
          </a:p>
          <a:p>
            <a:pPr marL="1371600" lvl="2" indent="-457200" algn="l">
              <a:buFont typeface="+mj-lt"/>
              <a:buAutoNum type="arabicPeriod"/>
            </a:pPr>
            <a:r>
              <a:rPr lang="en-US" dirty="0" err="1" smtClean="0">
                <a:solidFill>
                  <a:schemeClr val="tx1"/>
                </a:solidFill>
              </a:rPr>
              <a:t>Psa</a:t>
            </a:r>
            <a:r>
              <a:rPr lang="en-US" dirty="0" smtClean="0">
                <a:solidFill>
                  <a:schemeClr val="tx1"/>
                </a:solidFill>
              </a:rPr>
              <a:t> </a:t>
            </a:r>
            <a:r>
              <a:rPr lang="en-US" b="1" dirty="0" smtClean="0">
                <a:solidFill>
                  <a:schemeClr val="tx1"/>
                </a:solidFill>
              </a:rPr>
              <a:t>promotes </a:t>
            </a:r>
            <a:r>
              <a:rPr lang="en-US" b="1" dirty="0" smtClean="0">
                <a:solidFill>
                  <a:schemeClr val="tx1"/>
                </a:solidFill>
              </a:rPr>
              <a:t>the development of transference reactions</a:t>
            </a:r>
            <a:r>
              <a:rPr lang="en-US" dirty="0" smtClean="0">
                <a:solidFill>
                  <a:schemeClr val="tx1"/>
                </a:solidFill>
              </a:rPr>
              <a:t>, and</a:t>
            </a:r>
          </a:p>
          <a:p>
            <a:pPr marL="457200" indent="-457200" algn="l"/>
            <a:r>
              <a:rPr lang="en-US" sz="2400" dirty="0" smtClean="0">
                <a:solidFill>
                  <a:schemeClr val="tx1"/>
                </a:solidFill>
              </a:rPr>
              <a:t>		2.   </a:t>
            </a:r>
            <a:r>
              <a:rPr lang="en-US" sz="2400" dirty="0" err="1" smtClean="0">
                <a:solidFill>
                  <a:schemeClr val="tx1"/>
                </a:solidFill>
              </a:rPr>
              <a:t>Psa</a:t>
            </a:r>
            <a:r>
              <a:rPr lang="en-US" sz="2400" dirty="0" smtClean="0">
                <a:solidFill>
                  <a:schemeClr val="tx1"/>
                </a:solidFill>
              </a:rPr>
              <a:t> </a:t>
            </a:r>
            <a:r>
              <a:rPr lang="en-US" sz="2400" dirty="0" smtClean="0">
                <a:solidFill>
                  <a:schemeClr val="tx1"/>
                </a:solidFill>
              </a:rPr>
              <a:t>attempts to </a:t>
            </a:r>
            <a:r>
              <a:rPr lang="en-US" sz="2400" b="1" dirty="0" smtClean="0">
                <a:solidFill>
                  <a:schemeClr val="tx1"/>
                </a:solidFill>
              </a:rPr>
              <a:t>		       	       systematically analyze 		       transference reactions.</a:t>
            </a:r>
            <a:endParaRPr lang="en-US" sz="2400" b="1"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pic>
        <p:nvPicPr>
          <p:cNvPr id="2050" name="Picture 2" descr="http://oxfordseo.com/blog/wp-content/uploads/2009/04/freud-1.jpg"/>
          <p:cNvPicPr>
            <a:picLocks noChangeAspect="1" noChangeArrowheads="1"/>
          </p:cNvPicPr>
          <p:nvPr/>
        </p:nvPicPr>
        <p:blipFill>
          <a:blip r:embed="rId4" cstate="print"/>
          <a:srcRect/>
          <a:stretch>
            <a:fillRect/>
          </a:stretch>
        </p:blipFill>
        <p:spPr bwMode="auto">
          <a:xfrm>
            <a:off x="0" y="1174474"/>
            <a:ext cx="3733800" cy="5683526"/>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What is Transference?</a:t>
            </a:r>
            <a:br>
              <a:rPr lang="en-US" dirty="0" smtClean="0">
                <a:solidFill>
                  <a:srgbClr val="00B050"/>
                </a:solidFill>
              </a:rPr>
            </a:b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sp>
        <p:nvSpPr>
          <p:cNvPr id="5" name="Rectangle 4"/>
          <p:cNvSpPr/>
          <p:nvPr/>
        </p:nvSpPr>
        <p:spPr>
          <a:xfrm>
            <a:off x="152400" y="838200"/>
            <a:ext cx="8610600" cy="6124754"/>
          </a:xfrm>
          <a:prstGeom prst="rect">
            <a:avLst/>
          </a:prstGeom>
        </p:spPr>
        <p:txBody>
          <a:bodyPr wrap="square">
            <a:spAutoFit/>
          </a:bodyPr>
          <a:lstStyle/>
          <a:p>
            <a:pPr marL="971550" lvl="1" indent="-514350">
              <a:buFont typeface="Arial" pitchFamily="34" charset="0"/>
              <a:buChar char="•"/>
            </a:pPr>
            <a:r>
              <a:rPr lang="en-US" sz="2800" b="1" dirty="0" smtClean="0"/>
              <a:t>Transference</a:t>
            </a:r>
            <a:r>
              <a:rPr lang="en-US" sz="2800" dirty="0" smtClean="0"/>
              <a:t> – a universal interpersonal phenomenon</a:t>
            </a:r>
          </a:p>
          <a:p>
            <a:pPr lvl="1">
              <a:buFont typeface="Arial" pitchFamily="34" charset="0"/>
              <a:buChar char="•"/>
            </a:pPr>
            <a:r>
              <a:rPr lang="en-US" sz="2800" b="1" dirty="0" smtClean="0"/>
              <a:t>     Transference Reactions: </a:t>
            </a:r>
            <a:r>
              <a:rPr lang="en-US" sz="2800" dirty="0" smtClean="0"/>
              <a:t>	</a:t>
            </a:r>
          </a:p>
          <a:p>
            <a:pPr lvl="3">
              <a:buFont typeface="Arial" pitchFamily="34" charset="0"/>
              <a:buChar char="•"/>
            </a:pPr>
            <a:r>
              <a:rPr lang="en-US" sz="2800" dirty="0" smtClean="0"/>
              <a:t>erotic </a:t>
            </a:r>
            <a:r>
              <a:rPr lang="en-US" sz="2800" dirty="0" smtClean="0"/>
              <a:t>and aggressive impulses</a:t>
            </a:r>
            <a:r>
              <a:rPr lang="en-US" sz="2800" b="1" dirty="0" smtClean="0"/>
              <a:t> </a:t>
            </a:r>
            <a:r>
              <a:rPr lang="en-US" sz="2800" i="1" dirty="0" smtClean="0"/>
              <a:t>u</a:t>
            </a:r>
            <a:r>
              <a:rPr lang="en-US" sz="2800" i="1" dirty="0" smtClean="0"/>
              <a:t>nconsciously</a:t>
            </a:r>
            <a:r>
              <a:rPr lang="en-US" sz="2800" dirty="0" smtClean="0"/>
              <a:t> </a:t>
            </a:r>
            <a:r>
              <a:rPr lang="en-US" sz="2800" dirty="0" smtClean="0"/>
              <a:t>displaced onto </a:t>
            </a:r>
            <a:r>
              <a:rPr lang="en-US" sz="2800" dirty="0" smtClean="0"/>
              <a:t>the analyst.</a:t>
            </a:r>
          </a:p>
          <a:p>
            <a:pPr lvl="3"/>
            <a:r>
              <a:rPr lang="en-US" sz="2800" dirty="0" smtClean="0"/>
              <a:t> 	</a:t>
            </a:r>
          </a:p>
          <a:p>
            <a:pPr lvl="3">
              <a:buFont typeface="Arial" pitchFamily="34" charset="0"/>
              <a:buChar char="•"/>
            </a:pPr>
            <a:r>
              <a:rPr lang="en-US" sz="2800" dirty="0" smtClean="0"/>
              <a:t>past primary relationships, r</a:t>
            </a:r>
            <a:r>
              <a:rPr lang="en-US" sz="2800" dirty="0" smtClean="0"/>
              <a:t>epeated within </a:t>
            </a:r>
            <a:r>
              <a:rPr lang="en-US" sz="2800" dirty="0" smtClean="0"/>
              <a:t>the analytic relationship  </a:t>
            </a:r>
          </a:p>
          <a:p>
            <a:pPr lvl="3">
              <a:buFont typeface="Arial" pitchFamily="34" charset="0"/>
              <a:buChar char="•"/>
            </a:pPr>
            <a:endParaRPr lang="en-US" sz="2800" dirty="0" smtClean="0"/>
          </a:p>
          <a:p>
            <a:pPr lvl="3">
              <a:buFont typeface="Arial" pitchFamily="34" charset="0"/>
              <a:buChar char="•"/>
            </a:pPr>
            <a:r>
              <a:rPr lang="en-US" sz="2800" dirty="0" smtClean="0"/>
              <a:t>p</a:t>
            </a:r>
            <a:r>
              <a:rPr lang="en-US" sz="2800" dirty="0" smtClean="0"/>
              <a:t>urpose</a:t>
            </a:r>
            <a:r>
              <a:rPr lang="en-US" sz="2800" dirty="0" smtClean="0"/>
              <a:t>:  </a:t>
            </a:r>
            <a:endParaRPr lang="en-US" sz="2800" dirty="0" smtClean="0"/>
          </a:p>
          <a:p>
            <a:pPr lvl="4">
              <a:buFont typeface="Arial" pitchFamily="34" charset="0"/>
              <a:buChar char="•"/>
            </a:pPr>
            <a:r>
              <a:rPr lang="en-US" sz="2800" i="1" dirty="0" smtClean="0"/>
              <a:t>to </a:t>
            </a:r>
            <a:r>
              <a:rPr lang="en-US" sz="2800" i="1" dirty="0" smtClean="0"/>
              <a:t>obtain satisfaction </a:t>
            </a:r>
            <a:r>
              <a:rPr lang="en-US" sz="2800" dirty="0" smtClean="0"/>
              <a:t>not previously </a:t>
            </a:r>
            <a:r>
              <a:rPr lang="en-US" sz="2800" dirty="0" smtClean="0"/>
              <a:t>experienced, </a:t>
            </a:r>
            <a:r>
              <a:rPr lang="en-US" sz="2800" dirty="0" smtClean="0"/>
              <a:t>or </a:t>
            </a:r>
            <a:r>
              <a:rPr lang="en-US" sz="2800" dirty="0" smtClean="0"/>
              <a:t>	</a:t>
            </a:r>
          </a:p>
          <a:p>
            <a:pPr lvl="4">
              <a:buFont typeface="Arial" pitchFamily="34" charset="0"/>
              <a:buChar char="•"/>
            </a:pPr>
            <a:r>
              <a:rPr lang="en-US" sz="2800" i="1" dirty="0" smtClean="0"/>
              <a:t>to </a:t>
            </a:r>
            <a:r>
              <a:rPr lang="en-US" sz="2800" i="1" dirty="0" smtClean="0"/>
              <a:t>belatedly </a:t>
            </a:r>
            <a:r>
              <a:rPr lang="en-US" sz="2800" i="1" dirty="0" smtClean="0"/>
              <a:t>master </a:t>
            </a:r>
            <a:r>
              <a:rPr lang="en-US" sz="2800" i="1" dirty="0" smtClean="0"/>
              <a:t>guilt </a:t>
            </a:r>
            <a:r>
              <a:rPr lang="en-US" sz="2800" dirty="0" smtClean="0"/>
              <a:t>or anxiety. </a:t>
            </a:r>
          </a:p>
          <a:p>
            <a:pPr lvl="1"/>
            <a:r>
              <a:rPr lang="en-US" sz="2800" dirty="0" smtClean="0"/>
              <a:t>	        </a:t>
            </a:r>
            <a:r>
              <a:rPr lang="en-US" sz="2000" dirty="0" smtClean="0"/>
              <a:t>– Ralph </a:t>
            </a:r>
            <a:r>
              <a:rPr lang="en-US" sz="2000" dirty="0" err="1" smtClean="0"/>
              <a:t>Greenson</a:t>
            </a:r>
            <a:r>
              <a:rPr lang="en-US" sz="2000" dirty="0" smtClean="0"/>
              <a:t> </a:t>
            </a:r>
            <a:r>
              <a:rPr lang="en-US" sz="2000" i="1" dirty="0" smtClean="0"/>
              <a:t>–Technique and Practice of Psychoanalysis</a:t>
            </a:r>
            <a:endParaRPr lang="en-US" sz="2000" dirty="0" smtClean="0"/>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t> </a:t>
            </a:r>
            <a:r>
              <a:rPr lang="en-US" dirty="0" smtClean="0">
                <a:solidFill>
                  <a:srgbClr val="00B050"/>
                </a:solidFill>
              </a:rPr>
              <a:t>Summary:</a:t>
            </a:r>
            <a:br>
              <a:rPr lang="en-US" dirty="0" smtClean="0">
                <a:solidFill>
                  <a:srgbClr val="00B050"/>
                </a:solidFill>
              </a:rPr>
            </a:br>
            <a:r>
              <a:rPr lang="en-US" dirty="0" smtClean="0">
                <a:solidFill>
                  <a:srgbClr val="00B050"/>
                </a:solidFill>
              </a:rPr>
              <a:t>What </a:t>
            </a:r>
            <a:r>
              <a:rPr lang="en-US" dirty="0" smtClean="0">
                <a:solidFill>
                  <a:srgbClr val="00B050"/>
                </a:solidFill>
              </a:rPr>
              <a:t>is Transference? </a:t>
            </a:r>
            <a:endParaRPr lang="en-US" b="1" dirty="0">
              <a:solidFill>
                <a:srgbClr val="00B050"/>
              </a:solidFill>
            </a:endParaRPr>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sp>
        <p:nvSpPr>
          <p:cNvPr id="4" name="Rectangle 3"/>
          <p:cNvSpPr/>
          <p:nvPr/>
        </p:nvSpPr>
        <p:spPr>
          <a:xfrm>
            <a:off x="228600" y="838200"/>
            <a:ext cx="8305800" cy="8279190"/>
          </a:xfrm>
          <a:prstGeom prst="rect">
            <a:avLst/>
          </a:prstGeom>
        </p:spPr>
        <p:txBody>
          <a:bodyPr wrap="square">
            <a:spAutoFit/>
          </a:bodyPr>
          <a:lstStyle/>
          <a:p>
            <a:pPr lvl="1">
              <a:buFont typeface="Arial" pitchFamily="34" charset="0"/>
              <a:buChar char="•"/>
            </a:pPr>
            <a:endParaRPr lang="en-US" sz="2800" dirty="0" smtClean="0"/>
          </a:p>
          <a:p>
            <a:pPr lvl="1">
              <a:buFont typeface="Arial" pitchFamily="34" charset="0"/>
              <a:buChar char="•"/>
            </a:pPr>
            <a:endParaRPr lang="en-US" sz="2800" dirty="0" smtClean="0"/>
          </a:p>
          <a:p>
            <a:pPr lvl="1"/>
            <a:endParaRPr lang="en-US" sz="2800" dirty="0" smtClean="0"/>
          </a:p>
          <a:p>
            <a:pPr lvl="1"/>
            <a:endParaRPr lang="en-US" sz="2800" dirty="0" smtClean="0"/>
          </a:p>
          <a:p>
            <a:pPr lvl="1"/>
            <a:r>
              <a:rPr lang="en-US" sz="2800" dirty="0" smtClean="0"/>
              <a:t>A </a:t>
            </a:r>
            <a:r>
              <a:rPr lang="en-US" sz="2800" b="1" i="1" dirty="0" smtClean="0"/>
              <a:t>reliving</a:t>
            </a:r>
            <a:r>
              <a:rPr lang="en-US" sz="2800" dirty="0" smtClean="0"/>
              <a:t> of the </a:t>
            </a:r>
            <a:r>
              <a:rPr lang="en-US" sz="2800" dirty="0" smtClean="0"/>
              <a:t>past. </a:t>
            </a:r>
            <a:endParaRPr lang="en-US" sz="2800" dirty="0" smtClean="0"/>
          </a:p>
          <a:p>
            <a:pPr lvl="1">
              <a:buFont typeface="Arial" pitchFamily="34" charset="0"/>
              <a:buChar char="•"/>
            </a:pPr>
            <a:endParaRPr lang="en-US" sz="2800" b="1" dirty="0" smtClean="0"/>
          </a:p>
          <a:p>
            <a:pPr lvl="1"/>
            <a:r>
              <a:rPr lang="en-US" sz="2800" dirty="0" smtClean="0"/>
              <a:t>A </a:t>
            </a:r>
            <a:r>
              <a:rPr lang="en-US" sz="2800" b="1" i="1" dirty="0" smtClean="0"/>
              <a:t>misunderstanding the </a:t>
            </a:r>
            <a:r>
              <a:rPr lang="en-US" sz="2800" b="1" i="1" dirty="0" smtClean="0"/>
              <a:t>present, </a:t>
            </a:r>
            <a:r>
              <a:rPr lang="en-US" sz="2800" dirty="0" smtClean="0"/>
              <a:t>in terms of the past.</a:t>
            </a:r>
          </a:p>
          <a:p>
            <a:pPr lvl="1">
              <a:buFont typeface="Arial" pitchFamily="34" charset="0"/>
              <a:buChar char="•"/>
            </a:pPr>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dirty="0"/>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fontScale="90000"/>
          </a:bodyPr>
          <a:lstStyle/>
          <a:p>
            <a:r>
              <a:rPr lang="en-US" dirty="0" smtClean="0">
                <a:solidFill>
                  <a:srgbClr val="00B050"/>
                </a:solidFill>
              </a:rPr>
              <a:t>Transference Reaction: </a:t>
            </a:r>
            <a:br>
              <a:rPr lang="en-US" dirty="0" smtClean="0">
                <a:solidFill>
                  <a:srgbClr val="00B050"/>
                </a:solidFill>
              </a:rPr>
            </a:br>
            <a:r>
              <a:rPr lang="en-US" dirty="0" smtClean="0">
                <a:solidFill>
                  <a:srgbClr val="00B050"/>
                </a:solidFill>
              </a:rPr>
              <a:t>Clinical Example</a:t>
            </a:r>
            <a:br>
              <a:rPr lang="en-US" dirty="0" smtClean="0">
                <a:solidFill>
                  <a:srgbClr val="00B050"/>
                </a:solidFill>
              </a:rPr>
            </a:br>
            <a:endParaRPr lang="en-US" b="1" dirty="0">
              <a:solidFill>
                <a:srgbClr val="00B050"/>
              </a:solidFill>
            </a:endParaRPr>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sp>
        <p:nvSpPr>
          <p:cNvPr id="4" name="Rectangle 3"/>
          <p:cNvSpPr/>
          <p:nvPr/>
        </p:nvSpPr>
        <p:spPr>
          <a:xfrm>
            <a:off x="228600" y="838200"/>
            <a:ext cx="8305800" cy="10587514"/>
          </a:xfrm>
          <a:prstGeom prst="rect">
            <a:avLst/>
          </a:prstGeom>
        </p:spPr>
        <p:txBody>
          <a:bodyPr wrap="square">
            <a:spAutoFit/>
          </a:bodyPr>
          <a:lstStyle/>
          <a:p>
            <a:pPr lvl="2"/>
            <a:endParaRPr lang="en-US" sz="2200" i="1" dirty="0" smtClean="0"/>
          </a:p>
          <a:p>
            <a:pPr lvl="2"/>
            <a:r>
              <a:rPr lang="en-US" sz="2200" i="1" dirty="0" smtClean="0"/>
              <a:t>A 35 year old educated, cultured woman, became tearful when kept waiting by the therapist for several minutes, fantasying that the therapist must have been giving extra time to his favorite woman patient. </a:t>
            </a:r>
          </a:p>
          <a:p>
            <a:pPr lvl="2"/>
            <a:endParaRPr lang="en-US" sz="2200" i="1" dirty="0" smtClean="0"/>
          </a:p>
          <a:p>
            <a:pPr lvl="2"/>
            <a:r>
              <a:rPr lang="en-US" sz="2200" i="1" dirty="0" smtClean="0"/>
              <a:t>Her </a:t>
            </a:r>
            <a:r>
              <a:rPr lang="en-US" sz="2200" i="1" dirty="0" smtClean="0"/>
              <a:t>associations </a:t>
            </a:r>
            <a:r>
              <a:rPr lang="en-US" sz="2200" i="1" dirty="0" smtClean="0"/>
              <a:t>led to a past situation when as a child of 5, she always had to wait several minutes for her father to kiss her good night, because he made it a rule to kiss her younger sister good night first. Then, she reacted with tears, anger and jealousy fantasies – precisely what she experienced in the present with her therapist. </a:t>
            </a:r>
          </a:p>
          <a:p>
            <a:pPr lvl="2"/>
            <a:endParaRPr lang="en-US" sz="2200" i="1" dirty="0" smtClean="0"/>
          </a:p>
          <a:p>
            <a:pPr lvl="2"/>
            <a:r>
              <a:rPr lang="en-US" sz="2200" i="1" dirty="0" smtClean="0"/>
              <a:t>Her reactions were appropriate for a 5 year old but not for a 35 year old cultured woman. The key to understanding this behavior was recognizing that it was </a:t>
            </a:r>
            <a:r>
              <a:rPr lang="en-US" sz="2200" b="1" i="1" dirty="0" smtClean="0"/>
              <a:t>a repetition of the past</a:t>
            </a:r>
            <a:r>
              <a:rPr lang="en-US" sz="2200" i="1" dirty="0" smtClean="0"/>
              <a:t>, a transference reaction.</a:t>
            </a:r>
            <a:endParaRPr lang="en-US" sz="2200" dirty="0" smtClean="0"/>
          </a:p>
          <a:p>
            <a:pPr lvl="1">
              <a:buFont typeface="Arial" pitchFamily="34" charset="0"/>
              <a:buChar char="•"/>
            </a:pPr>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i="1" dirty="0" smtClean="0"/>
          </a:p>
          <a:p>
            <a:pPr lvl="1"/>
            <a:endParaRPr lang="en-US" sz="2800" dirty="0"/>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What is </a:t>
            </a:r>
            <a:r>
              <a:rPr lang="en-US" dirty="0" smtClean="0">
                <a:solidFill>
                  <a:srgbClr val="00B050"/>
                </a:solidFill>
              </a:rPr>
              <a:t>Transferred</a:t>
            </a:r>
            <a:r>
              <a:rPr lang="en-US" dirty="0" smtClean="0">
                <a:solidFill>
                  <a:srgbClr val="00B050"/>
                </a:solidFill>
              </a:rPr>
              <a:t>?</a:t>
            </a:r>
            <a:br>
              <a:rPr lang="en-US" dirty="0" smtClean="0">
                <a:solidFill>
                  <a:srgbClr val="00B050"/>
                </a:solidFill>
              </a:rPr>
            </a:b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sp>
        <p:nvSpPr>
          <p:cNvPr id="4" name="Rectangle 3"/>
          <p:cNvSpPr/>
          <p:nvPr/>
        </p:nvSpPr>
        <p:spPr>
          <a:xfrm>
            <a:off x="990600" y="838200"/>
            <a:ext cx="7543800" cy="5386090"/>
          </a:xfrm>
          <a:prstGeom prst="rect">
            <a:avLst/>
          </a:prstGeom>
        </p:spPr>
        <p:txBody>
          <a:bodyPr wrap="square">
            <a:spAutoFit/>
          </a:bodyPr>
          <a:lstStyle/>
          <a:p>
            <a:r>
              <a:rPr lang="en-US" sz="3600" dirty="0" smtClean="0"/>
              <a:t>A version of past that is inappropriate </a:t>
            </a:r>
            <a:r>
              <a:rPr lang="en-US" sz="3600" dirty="0" smtClean="0"/>
              <a:t>to</a:t>
            </a:r>
            <a:r>
              <a:rPr lang="en-US" sz="3600" dirty="0" smtClean="0"/>
              <a:t> </a:t>
            </a:r>
            <a:r>
              <a:rPr lang="en-US" sz="3600" dirty="0" smtClean="0"/>
              <a:t>the </a:t>
            </a:r>
            <a:r>
              <a:rPr lang="en-US" sz="3600" dirty="0" smtClean="0"/>
              <a:t>present reality.</a:t>
            </a:r>
            <a:endParaRPr lang="en-US" sz="3600" dirty="0" smtClean="0"/>
          </a:p>
          <a:p>
            <a:endParaRPr lang="en-US" sz="3600" dirty="0" smtClean="0"/>
          </a:p>
          <a:p>
            <a:r>
              <a:rPr lang="en-US" sz="3600" dirty="0" smtClean="0"/>
              <a:t>P</a:t>
            </a:r>
            <a:r>
              <a:rPr lang="en-US" sz="3600" dirty="0" smtClean="0"/>
              <a:t>ast </a:t>
            </a:r>
            <a:r>
              <a:rPr lang="en-US" sz="3600" dirty="0" smtClean="0"/>
              <a:t>and </a:t>
            </a:r>
            <a:r>
              <a:rPr lang="en-US" sz="3600" dirty="0" smtClean="0"/>
              <a:t>repressed trauma, </a:t>
            </a:r>
            <a:r>
              <a:rPr lang="en-US" sz="3600" dirty="0" smtClean="0"/>
              <a:t>i.e. “forgotten.”</a:t>
            </a:r>
          </a:p>
          <a:p>
            <a:endParaRPr lang="en-US" sz="3600" dirty="0" smtClean="0"/>
          </a:p>
          <a:p>
            <a:r>
              <a:rPr lang="en-US" sz="3600" dirty="0" smtClean="0"/>
              <a:t>Psychoanalysis facilitates the process of </a:t>
            </a:r>
            <a:r>
              <a:rPr lang="en-US" sz="3600" i="1" dirty="0" smtClean="0"/>
              <a:t>remembering</a:t>
            </a:r>
            <a:r>
              <a:rPr lang="en-US" sz="3600" i="1" dirty="0" smtClean="0"/>
              <a:t>. </a:t>
            </a:r>
            <a:endParaRPr lang="en-US" sz="3600" i="1" dirty="0" smtClean="0"/>
          </a:p>
          <a:p>
            <a:r>
              <a:rPr lang="en-US" sz="3600" i="1" dirty="0" smtClean="0"/>
              <a:t>	</a:t>
            </a:r>
            <a:r>
              <a:rPr lang="en-US" sz="2000" dirty="0" smtClean="0"/>
              <a:t>- S. Freud, </a:t>
            </a:r>
            <a:r>
              <a:rPr lang="en-US" sz="2000" i="1" dirty="0" smtClean="0"/>
              <a:t>Remembering, Repeating &amp; Working Though (1914)</a:t>
            </a:r>
          </a:p>
          <a:p>
            <a:r>
              <a:rPr lang="en-US" sz="2000" i="1" dirty="0" smtClean="0"/>
              <a:t>	</a:t>
            </a:r>
            <a:r>
              <a:rPr lang="en-US" sz="2000" i="1" dirty="0" smtClean="0"/>
              <a:t>cathartic</a:t>
            </a:r>
            <a:r>
              <a:rPr lang="en-US" sz="2000" dirty="0" smtClean="0"/>
              <a:t> technique yielded to </a:t>
            </a:r>
            <a:r>
              <a:rPr lang="en-US" sz="2000" i="1" dirty="0" smtClean="0"/>
              <a:t>associative</a:t>
            </a:r>
            <a:r>
              <a:rPr lang="en-US" sz="2000" dirty="0" smtClean="0"/>
              <a:t> technique</a:t>
            </a:r>
            <a:endParaRPr lang="en-US" sz="2000" i="1" dirty="0"/>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Key Points</a:t>
            </a:r>
            <a:endParaRPr lang="en-US" dirty="0">
              <a:solidFill>
                <a:srgbClr val="00B050"/>
              </a:solidFill>
            </a:endParaRPr>
          </a:p>
        </p:txBody>
      </p:sp>
      <p:sp>
        <p:nvSpPr>
          <p:cNvPr id="3" name="Subtitle 2"/>
          <p:cNvSpPr>
            <a:spLocks noGrp="1"/>
          </p:cNvSpPr>
          <p:nvPr>
            <p:ph type="subTitle" idx="1"/>
          </p:nvPr>
        </p:nvSpPr>
        <p:spPr>
          <a:xfrm>
            <a:off x="1143000" y="1143000"/>
            <a:ext cx="7315200" cy="5562600"/>
          </a:xfrm>
        </p:spPr>
        <p:txBody>
          <a:bodyPr>
            <a:normAutofit fontScale="70000" lnSpcReduction="20000"/>
          </a:bodyPr>
          <a:lstStyle/>
          <a:p>
            <a:pPr algn="l">
              <a:buFont typeface="Arial" pitchFamily="34" charset="0"/>
              <a:buChar char="•"/>
            </a:pPr>
            <a:r>
              <a:rPr lang="en-US" sz="3900" dirty="0" smtClean="0">
                <a:solidFill>
                  <a:schemeClr val="tx1"/>
                </a:solidFill>
              </a:rPr>
              <a:t>What is psychoanalysis?</a:t>
            </a:r>
          </a:p>
          <a:p>
            <a:pPr algn="l">
              <a:buFont typeface="Arial" pitchFamily="34" charset="0"/>
              <a:buChar char="•"/>
            </a:pPr>
            <a:r>
              <a:rPr lang="en-US" sz="3900" dirty="0" smtClean="0">
                <a:solidFill>
                  <a:schemeClr val="tx1"/>
                </a:solidFill>
              </a:rPr>
              <a:t>China is the future.</a:t>
            </a:r>
          </a:p>
          <a:p>
            <a:pPr algn="l">
              <a:buFont typeface="Arial" pitchFamily="34" charset="0"/>
              <a:buChar char="•"/>
            </a:pPr>
            <a:r>
              <a:rPr lang="en-US" sz="3900" dirty="0" smtClean="0">
                <a:solidFill>
                  <a:schemeClr val="tx1"/>
                </a:solidFill>
              </a:rPr>
              <a:t>Two languages, two men.</a:t>
            </a:r>
          </a:p>
          <a:p>
            <a:pPr algn="l">
              <a:buFont typeface="Arial" pitchFamily="34" charset="0"/>
              <a:buChar char="•"/>
            </a:pPr>
            <a:r>
              <a:rPr lang="en-US" sz="3900" dirty="0" smtClean="0">
                <a:solidFill>
                  <a:schemeClr val="tx1"/>
                </a:solidFill>
              </a:rPr>
              <a:t>There is no psychoanalytic technique.</a:t>
            </a:r>
          </a:p>
          <a:p>
            <a:pPr algn="l">
              <a:buFont typeface="Arial" pitchFamily="34" charset="0"/>
              <a:buChar char="•"/>
            </a:pPr>
            <a:r>
              <a:rPr lang="en-US" sz="3900" dirty="0" smtClean="0">
                <a:solidFill>
                  <a:schemeClr val="tx1"/>
                </a:solidFill>
              </a:rPr>
              <a:t>Psychoanalysis is like Jazz music.</a:t>
            </a:r>
          </a:p>
          <a:p>
            <a:pPr algn="l">
              <a:buFont typeface="Arial" pitchFamily="34" charset="0"/>
              <a:buChar char="•"/>
            </a:pPr>
            <a:r>
              <a:rPr lang="en-US" sz="3900" dirty="0" smtClean="0">
                <a:solidFill>
                  <a:schemeClr val="tx1"/>
                </a:solidFill>
              </a:rPr>
              <a:t>Transference – historical issues.</a:t>
            </a:r>
          </a:p>
          <a:p>
            <a:pPr algn="l">
              <a:buFont typeface="Arial" pitchFamily="34" charset="0"/>
              <a:buChar char="•"/>
            </a:pPr>
            <a:r>
              <a:rPr lang="en-US" sz="3900" dirty="0" smtClean="0">
                <a:solidFill>
                  <a:schemeClr val="tx1"/>
                </a:solidFill>
              </a:rPr>
              <a:t>Freud’s 3 great discoveries.</a:t>
            </a:r>
          </a:p>
          <a:p>
            <a:pPr algn="l">
              <a:buFont typeface="Arial" pitchFamily="34" charset="0"/>
              <a:buChar char="•"/>
            </a:pPr>
            <a:r>
              <a:rPr lang="en-US" sz="3900" dirty="0" smtClean="0">
                <a:solidFill>
                  <a:schemeClr val="tx1"/>
                </a:solidFill>
              </a:rPr>
              <a:t>What is Transference?</a:t>
            </a:r>
          </a:p>
          <a:p>
            <a:pPr algn="l">
              <a:buFont typeface="Arial" pitchFamily="34" charset="0"/>
              <a:buChar char="•"/>
            </a:pPr>
            <a:r>
              <a:rPr lang="en-US" sz="3900" dirty="0" smtClean="0">
                <a:solidFill>
                  <a:schemeClr val="tx1"/>
                </a:solidFill>
              </a:rPr>
              <a:t>What is Transferred?</a:t>
            </a:r>
          </a:p>
          <a:p>
            <a:pPr algn="l">
              <a:buFont typeface="Arial" pitchFamily="34" charset="0"/>
              <a:buChar char="•"/>
            </a:pPr>
            <a:r>
              <a:rPr lang="en-US" sz="3900" dirty="0" smtClean="0">
                <a:solidFill>
                  <a:schemeClr val="tx1"/>
                </a:solidFill>
              </a:rPr>
              <a:t>What is primal, what is traumatic?</a:t>
            </a:r>
          </a:p>
          <a:p>
            <a:pPr algn="l">
              <a:buFont typeface="Arial" pitchFamily="34" charset="0"/>
              <a:buChar char="•"/>
            </a:pPr>
            <a:r>
              <a:rPr lang="en-US" sz="4000" dirty="0" smtClean="0">
                <a:solidFill>
                  <a:schemeClr val="tx1"/>
                </a:solidFill>
              </a:rPr>
              <a:t>The role of culture.</a:t>
            </a:r>
          </a:p>
          <a:p>
            <a:pPr algn="l">
              <a:buFont typeface="Arial" pitchFamily="34" charset="0"/>
              <a:buChar char="•"/>
            </a:pPr>
            <a:r>
              <a:rPr lang="en-US" sz="4000" dirty="0" smtClean="0">
                <a:solidFill>
                  <a:schemeClr val="tx1"/>
                </a:solidFill>
              </a:rPr>
              <a:t>Transference reactions:  what they look like, what they are, how to use them.</a:t>
            </a:r>
          </a:p>
          <a:p>
            <a:pPr algn="l">
              <a:buFont typeface="Arial" pitchFamily="34" charset="0"/>
              <a:buChar char="•"/>
            </a:pPr>
            <a:endParaRPr lang="en-US" sz="3900" dirty="0" smtClean="0">
              <a:solidFill>
                <a:schemeClr val="tx1"/>
              </a:solidFill>
            </a:endParaRPr>
          </a:p>
          <a:p>
            <a:pPr algn="l">
              <a:buFont typeface="Arial" pitchFamily="34" charset="0"/>
              <a:buChar char="•"/>
            </a:pPr>
            <a:endParaRPr lang="en-US" sz="3900" dirty="0" smtClean="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fontScale="90000"/>
          </a:bodyPr>
          <a:lstStyle/>
          <a:p>
            <a:r>
              <a:rPr lang="en-US" dirty="0" smtClean="0">
                <a:solidFill>
                  <a:srgbClr val="00B050"/>
                </a:solidFill>
              </a:rPr>
              <a:t>The Role of Culture:</a:t>
            </a:r>
            <a:br>
              <a:rPr lang="en-US" dirty="0" smtClean="0">
                <a:solidFill>
                  <a:srgbClr val="00B050"/>
                </a:solidFill>
              </a:rPr>
            </a:br>
            <a:r>
              <a:rPr lang="en-US" dirty="0" smtClean="0">
                <a:solidFill>
                  <a:srgbClr val="00B050"/>
                </a:solidFill>
              </a:rPr>
              <a:t>What is Primal? What is Traumatic?</a:t>
            </a: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b="1" i="1"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pic>
        <p:nvPicPr>
          <p:cNvPr id="5" name="Picture 2" descr="http://schooloftantra.net/images/artwork/TwelveLadiesAMan.jpg"/>
          <p:cNvPicPr>
            <a:picLocks noChangeAspect="1" noChangeArrowheads="1"/>
          </p:cNvPicPr>
          <p:nvPr/>
        </p:nvPicPr>
        <p:blipFill>
          <a:blip r:embed="rId4" cstate="print"/>
          <a:srcRect/>
          <a:stretch>
            <a:fillRect/>
          </a:stretch>
        </p:blipFill>
        <p:spPr bwMode="auto">
          <a:xfrm>
            <a:off x="1524000" y="2057400"/>
            <a:ext cx="6143140" cy="4142232"/>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The Role of Culture:</a:t>
            </a:r>
            <a:br>
              <a:rPr lang="en-US" dirty="0" smtClean="0">
                <a:solidFill>
                  <a:srgbClr val="00B050"/>
                </a:solidFill>
              </a:rPr>
            </a:br>
            <a:r>
              <a:rPr lang="en-US" dirty="0" smtClean="0">
                <a:solidFill>
                  <a:srgbClr val="00B050"/>
                </a:solidFill>
              </a:rPr>
              <a:t>Sleeping Alone</a:t>
            </a: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pic>
        <p:nvPicPr>
          <p:cNvPr id="48130" name="Picture 2" descr="http://www.michaelolaf.net/resa%20in%20bed%20sm.jpg"/>
          <p:cNvPicPr>
            <a:picLocks noChangeAspect="1" noChangeArrowheads="1"/>
          </p:cNvPicPr>
          <p:nvPr/>
        </p:nvPicPr>
        <p:blipFill>
          <a:blip r:embed="rId4" cstate="print"/>
          <a:srcRect/>
          <a:stretch>
            <a:fillRect/>
          </a:stretch>
        </p:blipFill>
        <p:spPr bwMode="auto">
          <a:xfrm>
            <a:off x="2209800" y="2209800"/>
            <a:ext cx="4286250" cy="3419475"/>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The Role of Culture:</a:t>
            </a:r>
            <a:br>
              <a:rPr lang="en-US" dirty="0" smtClean="0">
                <a:solidFill>
                  <a:srgbClr val="00B050"/>
                </a:solidFill>
              </a:rPr>
            </a:br>
            <a:r>
              <a:rPr lang="en-US" dirty="0" smtClean="0">
                <a:solidFill>
                  <a:srgbClr val="00B050"/>
                </a:solidFill>
              </a:rPr>
              <a:t>The Family Bed</a:t>
            </a: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pic>
        <p:nvPicPr>
          <p:cNvPr id="1026" name="Picture 2" descr="C:\Users\MarkT500\Pictures\2009_10_20\IMG_2331_2.JPG"/>
          <p:cNvPicPr>
            <a:picLocks noChangeAspect="1" noChangeArrowheads="1"/>
          </p:cNvPicPr>
          <p:nvPr/>
        </p:nvPicPr>
        <p:blipFill>
          <a:blip r:embed="rId4" cstate="print"/>
          <a:srcRect/>
          <a:stretch>
            <a:fillRect/>
          </a:stretch>
        </p:blipFill>
        <p:spPr bwMode="auto">
          <a:xfrm>
            <a:off x="1143000" y="1657350"/>
            <a:ext cx="6934200" cy="5200650"/>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The Role of Culture:</a:t>
            </a:r>
            <a:br>
              <a:rPr lang="en-US" dirty="0" smtClean="0">
                <a:solidFill>
                  <a:srgbClr val="00B050"/>
                </a:solidFill>
              </a:rPr>
            </a:br>
            <a:r>
              <a:rPr lang="en-US" dirty="0" smtClean="0">
                <a:solidFill>
                  <a:srgbClr val="00B050"/>
                </a:solidFill>
              </a:rPr>
              <a:t>The Family Bed</a:t>
            </a: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pic>
        <p:nvPicPr>
          <p:cNvPr id="34818" name="Picture 2" descr="http://www.nd.edu/~jmckenn1/lab/pics/expertadvice.jpg"/>
          <p:cNvPicPr>
            <a:picLocks noChangeAspect="1" noChangeArrowheads="1"/>
          </p:cNvPicPr>
          <p:nvPr/>
        </p:nvPicPr>
        <p:blipFill>
          <a:blip r:embed="rId4" cstate="print"/>
          <a:srcRect/>
          <a:stretch>
            <a:fillRect/>
          </a:stretch>
        </p:blipFill>
        <p:spPr bwMode="auto">
          <a:xfrm>
            <a:off x="1524000" y="1752600"/>
            <a:ext cx="6019800" cy="4876800"/>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Transference Reactions:</a:t>
            </a:r>
            <a:br>
              <a:rPr lang="en-US" dirty="0" smtClean="0">
                <a:solidFill>
                  <a:srgbClr val="00B050"/>
                </a:solidFill>
              </a:rPr>
            </a:br>
            <a:endParaRPr lang="en-US" dirty="0"/>
          </a:p>
        </p:txBody>
      </p:sp>
      <p:sp>
        <p:nvSpPr>
          <p:cNvPr id="3" name="Subtitle 2"/>
          <p:cNvSpPr>
            <a:spLocks noGrp="1"/>
          </p:cNvSpPr>
          <p:nvPr>
            <p:ph type="subTitle" idx="1"/>
          </p:nvPr>
        </p:nvSpPr>
        <p:spPr>
          <a:xfrm>
            <a:off x="990600" y="838200"/>
            <a:ext cx="7467600" cy="5867400"/>
          </a:xfrm>
        </p:spPr>
        <p:txBody>
          <a:bodyPr>
            <a:noAutofit/>
          </a:bodyPr>
          <a:lstStyle/>
          <a:p>
            <a:pPr lvl="1" algn="l"/>
            <a:r>
              <a:rPr lang="en-US" sz="2400" b="1" dirty="0" smtClean="0">
                <a:solidFill>
                  <a:srgbClr val="00B050"/>
                </a:solidFill>
              </a:rPr>
              <a:t>What they look like, what they are,  how we use them</a:t>
            </a:r>
            <a:endParaRPr lang="en-US" sz="2400" dirty="0" smtClean="0">
              <a:solidFill>
                <a:schemeClr val="tx1"/>
              </a:solidFill>
            </a:endParaRPr>
          </a:p>
          <a:p>
            <a:pPr lvl="1" algn="l">
              <a:buFont typeface="Arial" pitchFamily="34" charset="0"/>
              <a:buChar char="•"/>
            </a:pPr>
            <a:r>
              <a:rPr lang="en-US" sz="2400" b="1" dirty="0" smtClean="0">
                <a:solidFill>
                  <a:schemeClr val="tx1"/>
                </a:solidFill>
              </a:rPr>
              <a:t>Neurotic patients </a:t>
            </a:r>
            <a:r>
              <a:rPr lang="en-US" sz="2400" dirty="0" smtClean="0">
                <a:solidFill>
                  <a:schemeClr val="tx1"/>
                </a:solidFill>
              </a:rPr>
              <a:t>are prone to transference reactions.</a:t>
            </a:r>
          </a:p>
          <a:p>
            <a:pPr lvl="1" algn="l">
              <a:buFont typeface="Arial" pitchFamily="34" charset="0"/>
              <a:buChar char="•"/>
            </a:pPr>
            <a:endParaRPr lang="en-US" sz="2400" dirty="0" smtClean="0">
              <a:solidFill>
                <a:schemeClr val="tx1"/>
              </a:solidFill>
            </a:endParaRPr>
          </a:p>
          <a:p>
            <a:pPr lvl="1" algn="l">
              <a:buFont typeface="Arial" pitchFamily="34" charset="0"/>
              <a:buChar char="•"/>
            </a:pPr>
            <a:r>
              <a:rPr lang="en-US" sz="2400" dirty="0" smtClean="0">
                <a:solidFill>
                  <a:schemeClr val="tx1"/>
                </a:solidFill>
              </a:rPr>
              <a:t>One of the </a:t>
            </a:r>
            <a:r>
              <a:rPr lang="en-US" sz="2400" b="1" dirty="0" smtClean="0">
                <a:solidFill>
                  <a:schemeClr val="tx1"/>
                </a:solidFill>
              </a:rPr>
              <a:t>most valuable sources </a:t>
            </a:r>
            <a:r>
              <a:rPr lang="en-US" sz="2400" dirty="0" smtClean="0">
                <a:solidFill>
                  <a:schemeClr val="tx1"/>
                </a:solidFill>
              </a:rPr>
              <a:t>of material for analysis.</a:t>
            </a:r>
          </a:p>
          <a:p>
            <a:pPr lvl="1" algn="l">
              <a:buFont typeface="Arial" pitchFamily="34" charset="0"/>
              <a:buChar char="•"/>
            </a:pPr>
            <a:endParaRPr lang="en-US" sz="2400" dirty="0" smtClean="0">
              <a:solidFill>
                <a:schemeClr val="tx1"/>
              </a:solidFill>
            </a:endParaRPr>
          </a:p>
          <a:p>
            <a:pPr lvl="1" algn="l">
              <a:buFont typeface="Arial" pitchFamily="34" charset="0"/>
              <a:buChar char="•"/>
            </a:pPr>
            <a:r>
              <a:rPr lang="en-US" sz="2400" dirty="0" smtClean="0">
                <a:solidFill>
                  <a:schemeClr val="tx1"/>
                </a:solidFill>
              </a:rPr>
              <a:t>One of the </a:t>
            </a:r>
            <a:r>
              <a:rPr lang="en-US" sz="2400" b="1" dirty="0" smtClean="0">
                <a:solidFill>
                  <a:schemeClr val="tx1"/>
                </a:solidFill>
              </a:rPr>
              <a:t>greatest motivations </a:t>
            </a:r>
            <a:r>
              <a:rPr lang="en-US" sz="2400" dirty="0" smtClean="0">
                <a:solidFill>
                  <a:schemeClr val="tx1"/>
                </a:solidFill>
              </a:rPr>
              <a:t>for analysis.</a:t>
            </a:r>
          </a:p>
          <a:p>
            <a:pPr lvl="1" algn="l">
              <a:buFont typeface="Arial" pitchFamily="34" charset="0"/>
              <a:buChar char="•"/>
            </a:pPr>
            <a:endParaRPr lang="en-US" sz="2400" dirty="0" smtClean="0">
              <a:solidFill>
                <a:schemeClr val="tx1"/>
              </a:solidFill>
            </a:endParaRPr>
          </a:p>
          <a:p>
            <a:pPr lvl="1" algn="l">
              <a:buFont typeface="Arial" pitchFamily="34" charset="0"/>
              <a:buChar char="•"/>
            </a:pPr>
            <a:r>
              <a:rPr lang="en-US" sz="2400" dirty="0" smtClean="0">
                <a:solidFill>
                  <a:schemeClr val="tx1"/>
                </a:solidFill>
              </a:rPr>
              <a:t>One of the </a:t>
            </a:r>
            <a:r>
              <a:rPr lang="en-US" sz="2400" b="1" dirty="0" smtClean="0">
                <a:solidFill>
                  <a:schemeClr val="tx1"/>
                </a:solidFill>
              </a:rPr>
              <a:t>greatest obstacles </a:t>
            </a:r>
            <a:r>
              <a:rPr lang="en-US" sz="2400" dirty="0" smtClean="0">
                <a:solidFill>
                  <a:schemeClr val="tx1"/>
                </a:solidFill>
              </a:rPr>
              <a:t>to analytic success.</a:t>
            </a:r>
          </a:p>
          <a:p>
            <a:pPr lvl="1" algn="l">
              <a:buFont typeface="Arial" pitchFamily="34" charset="0"/>
              <a:buChar char="•"/>
            </a:pPr>
            <a:endParaRPr lang="en-US" sz="2400" dirty="0" smtClean="0">
              <a:solidFill>
                <a:schemeClr val="tx1"/>
              </a:solidFill>
            </a:endParaRPr>
          </a:p>
          <a:p>
            <a:pPr lvl="1" algn="l">
              <a:buFont typeface="Arial" pitchFamily="34" charset="0"/>
              <a:buChar char="•"/>
            </a:pPr>
            <a:r>
              <a:rPr lang="en-US" sz="2400" dirty="0" smtClean="0">
                <a:solidFill>
                  <a:schemeClr val="tx1"/>
                </a:solidFill>
              </a:rPr>
              <a:t>If properly handled, </a:t>
            </a:r>
            <a:r>
              <a:rPr lang="en-US" sz="2400" b="1" dirty="0" smtClean="0">
                <a:solidFill>
                  <a:schemeClr val="tx1"/>
                </a:solidFill>
              </a:rPr>
              <a:t>the patient will with the psychoanalyst, experience all the significant human relations of his past which are not consciously accessible to him</a:t>
            </a:r>
            <a:r>
              <a:rPr lang="en-US" sz="2400" dirty="0" smtClean="0">
                <a:solidFill>
                  <a:schemeClr val="tx1"/>
                </a:solidFill>
              </a:rPr>
              <a:t>. </a:t>
            </a:r>
            <a:r>
              <a:rPr lang="en-US" sz="1600" dirty="0" smtClean="0">
                <a:solidFill>
                  <a:schemeClr val="tx1"/>
                </a:solidFill>
              </a:rPr>
              <a:t>(</a:t>
            </a:r>
            <a:r>
              <a:rPr lang="en-US" sz="1600" dirty="0" err="1" smtClean="0">
                <a:solidFill>
                  <a:schemeClr val="tx1"/>
                </a:solidFill>
              </a:rPr>
              <a:t>S.Freud</a:t>
            </a:r>
            <a:r>
              <a:rPr lang="en-US" sz="1600" dirty="0" smtClean="0">
                <a:solidFill>
                  <a:schemeClr val="tx1"/>
                </a:solidFill>
              </a:rPr>
              <a:t>, 1912, </a:t>
            </a:r>
            <a:r>
              <a:rPr lang="en-US" sz="1600" i="1" dirty="0" smtClean="0">
                <a:solidFill>
                  <a:schemeClr val="tx1"/>
                </a:solidFill>
              </a:rPr>
              <a:t>“The Dynamic of Transference”</a:t>
            </a:r>
            <a:r>
              <a:rPr lang="en-US" sz="1600" dirty="0" smtClean="0">
                <a:solidFill>
                  <a:schemeClr val="tx1"/>
                </a:solidFill>
              </a:rPr>
              <a:t>)</a:t>
            </a:r>
            <a:endParaRPr lang="en-US" sz="1600"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Transference</a:t>
            </a:r>
            <a:br>
              <a:rPr lang="en-US" dirty="0" smtClean="0">
                <a:solidFill>
                  <a:srgbClr val="00B050"/>
                </a:solidFill>
              </a:rPr>
            </a:br>
            <a:r>
              <a:rPr lang="en-US" dirty="0" smtClean="0">
                <a:solidFill>
                  <a:srgbClr val="00B050"/>
                </a:solidFill>
              </a:rPr>
              <a:t>&amp; The Analytic Situation</a:t>
            </a: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1" algn="l">
              <a:buFont typeface="Arial" pitchFamily="34" charset="0"/>
              <a:buChar char="•"/>
            </a:pPr>
            <a:r>
              <a:rPr lang="en-US" i="1" dirty="0" smtClean="0">
                <a:solidFill>
                  <a:schemeClr val="tx1"/>
                </a:solidFill>
              </a:rPr>
              <a:t>Contributing technical </a:t>
            </a:r>
            <a:r>
              <a:rPr lang="en-US" i="1" dirty="0" smtClean="0">
                <a:solidFill>
                  <a:schemeClr val="tx1"/>
                </a:solidFill>
              </a:rPr>
              <a:t>factors </a:t>
            </a:r>
            <a:r>
              <a:rPr lang="en-US" dirty="0" smtClean="0">
                <a:solidFill>
                  <a:schemeClr val="tx1"/>
                </a:solidFill>
              </a:rPr>
              <a:t>in the analytic situation that encourage maximal development of transference:</a:t>
            </a:r>
          </a:p>
          <a:p>
            <a:pPr lvl="2" algn="l">
              <a:buFont typeface="Arial" pitchFamily="34" charset="0"/>
              <a:buChar char="•"/>
            </a:pPr>
            <a:r>
              <a:rPr lang="en-US" b="1" dirty="0" smtClean="0">
                <a:solidFill>
                  <a:schemeClr val="tx1"/>
                </a:solidFill>
              </a:rPr>
              <a:t>Lying on the couch.</a:t>
            </a:r>
          </a:p>
          <a:p>
            <a:pPr lvl="2" algn="l">
              <a:buFont typeface="Arial" pitchFamily="34" charset="0"/>
              <a:buChar char="•"/>
            </a:pPr>
            <a:r>
              <a:rPr lang="en-US" b="1" dirty="0" smtClean="0">
                <a:solidFill>
                  <a:schemeClr val="tx1"/>
                </a:solidFill>
              </a:rPr>
              <a:t>The analyst’s non-gratifying attitude</a:t>
            </a:r>
          </a:p>
          <a:p>
            <a:pPr lvl="2" algn="l">
              <a:buFont typeface="Arial" pitchFamily="34" charset="0"/>
              <a:buChar char="•"/>
            </a:pPr>
            <a:r>
              <a:rPr lang="en-US" b="1" dirty="0" smtClean="0">
                <a:solidFill>
                  <a:schemeClr val="tx1"/>
                </a:solidFill>
              </a:rPr>
              <a:t>The analyst’s relative incognito</a:t>
            </a:r>
          </a:p>
          <a:p>
            <a:pPr lvl="1" algn="l">
              <a:buFont typeface="Arial" pitchFamily="34" charset="0"/>
              <a:buChar char="•"/>
            </a:pPr>
            <a:r>
              <a:rPr lang="en-US" dirty="0" smtClean="0">
                <a:solidFill>
                  <a:schemeClr val="tx1"/>
                </a:solidFill>
              </a:rPr>
              <a:t>Transference analysis </a:t>
            </a:r>
            <a:r>
              <a:rPr lang="en-US" dirty="0" smtClean="0">
                <a:solidFill>
                  <a:schemeClr val="tx1"/>
                </a:solidFill>
              </a:rPr>
              <a:t>helps </a:t>
            </a:r>
            <a:r>
              <a:rPr lang="en-US" dirty="0" smtClean="0">
                <a:solidFill>
                  <a:schemeClr val="tx1"/>
                </a:solidFill>
              </a:rPr>
              <a:t>the patient endure the various, intense transference feelings</a:t>
            </a:r>
            <a:r>
              <a:rPr lang="en-US" dirty="0" smtClean="0"/>
              <a:t>.</a:t>
            </a:r>
            <a:endParaRPr lang="en-US" dirty="0"/>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Transference Resistance</a:t>
            </a:r>
            <a:br>
              <a:rPr lang="en-US" dirty="0" smtClean="0">
                <a:solidFill>
                  <a:srgbClr val="00B050"/>
                </a:solidFill>
              </a:rPr>
            </a:br>
            <a:endParaRPr lang="en-US" dirty="0"/>
          </a:p>
        </p:txBody>
      </p:sp>
      <p:sp>
        <p:nvSpPr>
          <p:cNvPr id="3" name="Subtitle 2"/>
          <p:cNvSpPr>
            <a:spLocks noGrp="1"/>
          </p:cNvSpPr>
          <p:nvPr>
            <p:ph type="subTitle" idx="1"/>
          </p:nvPr>
        </p:nvSpPr>
        <p:spPr>
          <a:xfrm>
            <a:off x="1219200" y="12954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sp>
        <p:nvSpPr>
          <p:cNvPr id="4" name="Rectangle 3"/>
          <p:cNvSpPr/>
          <p:nvPr/>
        </p:nvSpPr>
        <p:spPr>
          <a:xfrm>
            <a:off x="1676400" y="856357"/>
            <a:ext cx="6248400" cy="4154984"/>
          </a:xfrm>
          <a:prstGeom prst="rect">
            <a:avLst/>
          </a:prstGeom>
        </p:spPr>
        <p:txBody>
          <a:bodyPr wrap="square">
            <a:spAutoFit/>
          </a:bodyPr>
          <a:lstStyle/>
          <a:p>
            <a:pPr lvl="1">
              <a:buFont typeface="Arial" pitchFamily="34" charset="0"/>
              <a:buChar char="•"/>
            </a:pPr>
            <a:r>
              <a:rPr lang="en-US" sz="2400" dirty="0" smtClean="0"/>
              <a:t>Patient may </a:t>
            </a:r>
            <a:r>
              <a:rPr lang="en-US" sz="2400" b="1" dirty="0" smtClean="0"/>
              <a:t>work hard at the beginning </a:t>
            </a:r>
            <a:r>
              <a:rPr lang="en-US" sz="2400" dirty="0" smtClean="0"/>
              <a:t>of analysis in part to gain favor with the analyst.</a:t>
            </a:r>
          </a:p>
          <a:p>
            <a:pPr lvl="1">
              <a:buFont typeface="Arial" pitchFamily="34" charset="0"/>
              <a:buChar char="•"/>
            </a:pPr>
            <a:endParaRPr lang="en-US" sz="2400" dirty="0" smtClean="0"/>
          </a:p>
          <a:p>
            <a:pPr lvl="1">
              <a:buFont typeface="Arial" pitchFamily="34" charset="0"/>
              <a:buChar char="•"/>
            </a:pPr>
            <a:r>
              <a:rPr lang="en-US" sz="2400" b="1" dirty="0" smtClean="0"/>
              <a:t>Non-gratification</a:t>
            </a:r>
            <a:r>
              <a:rPr lang="en-US" sz="2400" dirty="0" smtClean="0"/>
              <a:t> by the analyst may feel to the patient like </a:t>
            </a:r>
            <a:r>
              <a:rPr lang="en-US" sz="2400" b="1" dirty="0" smtClean="0"/>
              <a:t>rejection</a:t>
            </a:r>
            <a:r>
              <a:rPr lang="en-US" sz="2400" dirty="0" smtClean="0"/>
              <a:t> producing angry feelings towards the analyst.</a:t>
            </a:r>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r>
              <a:rPr lang="en-US" sz="2400" dirty="0" smtClean="0"/>
              <a:t>How effectively the psychoanalyst analyzes the transference will determine </a:t>
            </a:r>
            <a:r>
              <a:rPr lang="en-US" sz="2400" b="1" dirty="0" smtClean="0"/>
              <a:t>the duration </a:t>
            </a:r>
            <a:r>
              <a:rPr lang="en-US" sz="2400" dirty="0" smtClean="0"/>
              <a:t>of transference resistances.</a:t>
            </a:r>
            <a:endParaRPr lang="en-US" sz="2400" dirty="0"/>
          </a:p>
        </p:txBody>
      </p:sp>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077200" cy="1470025"/>
          </a:xfrm>
        </p:spPr>
        <p:txBody>
          <a:bodyPr>
            <a:normAutofit/>
          </a:bodyPr>
          <a:lstStyle/>
          <a:p>
            <a:r>
              <a:rPr lang="en-US" dirty="0" smtClean="0">
                <a:solidFill>
                  <a:srgbClr val="00B050"/>
                </a:solidFill>
              </a:rPr>
              <a:t>“Therapeutic Relationship”</a:t>
            </a:r>
            <a:br>
              <a:rPr lang="en-US" dirty="0" smtClean="0">
                <a:solidFill>
                  <a:srgbClr val="00B050"/>
                </a:solidFill>
              </a:rPr>
            </a:br>
            <a:r>
              <a:rPr lang="en-US" dirty="0" smtClean="0">
                <a:solidFill>
                  <a:srgbClr val="00B050"/>
                </a:solidFill>
              </a:rPr>
              <a:t> </a:t>
            </a:r>
            <a:r>
              <a:rPr lang="en-US" dirty="0" smtClean="0">
                <a:solidFill>
                  <a:srgbClr val="00B050"/>
                </a:solidFill>
              </a:rPr>
              <a:t>or </a:t>
            </a:r>
            <a:r>
              <a:rPr lang="en-US" dirty="0" smtClean="0">
                <a:solidFill>
                  <a:srgbClr val="00B050"/>
                </a:solidFill>
              </a:rPr>
              <a:t>“Working Alliance”</a:t>
            </a:r>
            <a:endParaRPr lang="en-US" dirty="0"/>
          </a:p>
        </p:txBody>
      </p:sp>
      <p:sp>
        <p:nvSpPr>
          <p:cNvPr id="3" name="Subtitle 2"/>
          <p:cNvSpPr>
            <a:spLocks noGrp="1"/>
          </p:cNvSpPr>
          <p:nvPr>
            <p:ph type="subTitle" idx="1"/>
          </p:nvPr>
        </p:nvSpPr>
        <p:spPr>
          <a:xfrm>
            <a:off x="1143000" y="1143000"/>
            <a:ext cx="7315200" cy="5562600"/>
          </a:xfrm>
        </p:spPr>
        <p:txBody>
          <a:bodyPr>
            <a:normAutofit fontScale="92500"/>
          </a:bodyPr>
          <a:lstStyle/>
          <a:p>
            <a:pPr lvl="2" algn="l"/>
            <a:r>
              <a:rPr lang="en-US" dirty="0" smtClean="0">
                <a:solidFill>
                  <a:schemeClr val="tx1"/>
                </a:solidFill>
              </a:rPr>
              <a:t>“</a:t>
            </a:r>
            <a:endParaRPr lang="en-US" dirty="0" smtClean="0">
              <a:solidFill>
                <a:schemeClr val="tx1"/>
              </a:solidFill>
            </a:endParaRPr>
          </a:p>
          <a:p>
            <a:pPr lvl="1" algn="l"/>
            <a:r>
              <a:rPr lang="en-US" dirty="0" smtClean="0">
                <a:solidFill>
                  <a:schemeClr val="tx1"/>
                </a:solidFill>
              </a:rPr>
              <a:t>Freud: </a:t>
            </a:r>
            <a:r>
              <a:rPr lang="en-US" b="1" dirty="0" smtClean="0">
                <a:solidFill>
                  <a:schemeClr val="tx1"/>
                </a:solidFill>
              </a:rPr>
              <a:t>non-problematic </a:t>
            </a:r>
            <a:r>
              <a:rPr lang="en-US" dirty="0" smtClean="0">
                <a:solidFill>
                  <a:schemeClr val="tx1"/>
                </a:solidFill>
              </a:rPr>
              <a:t>positive transference. </a:t>
            </a:r>
          </a:p>
          <a:p>
            <a:pPr lvl="1" algn="l"/>
            <a:endParaRPr lang="en-US" dirty="0" smtClean="0">
              <a:solidFill>
                <a:schemeClr val="tx1"/>
              </a:solidFill>
            </a:endParaRPr>
          </a:p>
          <a:p>
            <a:pPr lvl="1" algn="l"/>
            <a:r>
              <a:rPr lang="en-US" dirty="0" smtClean="0">
                <a:solidFill>
                  <a:schemeClr val="tx1"/>
                </a:solidFill>
              </a:rPr>
              <a:t>Includes </a:t>
            </a:r>
            <a:r>
              <a:rPr lang="en-US" b="1" dirty="0" smtClean="0">
                <a:solidFill>
                  <a:schemeClr val="tx1"/>
                </a:solidFill>
              </a:rPr>
              <a:t>relatively non-neurotic, rational and realistic patient attitudes </a:t>
            </a:r>
            <a:r>
              <a:rPr lang="en-US" dirty="0" smtClean="0">
                <a:solidFill>
                  <a:schemeClr val="tx1"/>
                </a:solidFill>
              </a:rPr>
              <a:t>towards the analyst.</a:t>
            </a:r>
          </a:p>
          <a:p>
            <a:pPr lvl="1" algn="l">
              <a:buFont typeface="Arial" pitchFamily="34" charset="0"/>
              <a:buChar char="•"/>
            </a:pPr>
            <a:endParaRPr lang="en-US" dirty="0" smtClean="0">
              <a:solidFill>
                <a:schemeClr val="tx1"/>
              </a:solidFill>
            </a:endParaRPr>
          </a:p>
          <a:p>
            <a:pPr lvl="1" algn="l"/>
            <a:r>
              <a:rPr lang="en-US" dirty="0" smtClean="0">
                <a:solidFill>
                  <a:schemeClr val="tx1"/>
                </a:solidFill>
              </a:rPr>
              <a:t> Is part of the patient-analyst  (or </a:t>
            </a:r>
            <a:r>
              <a:rPr lang="en-US" i="1" dirty="0" smtClean="0">
                <a:solidFill>
                  <a:schemeClr val="tx1"/>
                </a:solidFill>
              </a:rPr>
              <a:t>real</a:t>
            </a:r>
            <a:r>
              <a:rPr lang="en-US" dirty="0" smtClean="0">
                <a:solidFill>
                  <a:schemeClr val="tx1"/>
                </a:solidFill>
              </a:rPr>
              <a:t>) relationship.</a:t>
            </a:r>
          </a:p>
          <a:p>
            <a:pPr lvl="1" algn="l">
              <a:buFont typeface="Arial" pitchFamily="34" charset="0"/>
              <a:buChar char="•"/>
            </a:pPr>
            <a:endParaRPr lang="en-US" dirty="0" smtClean="0">
              <a:solidFill>
                <a:schemeClr val="tx1"/>
              </a:solidFill>
            </a:endParaRPr>
          </a:p>
          <a:p>
            <a:pPr lvl="1" algn="l"/>
            <a:r>
              <a:rPr lang="en-US" dirty="0" smtClean="0">
                <a:solidFill>
                  <a:schemeClr val="tx1"/>
                </a:solidFill>
              </a:rPr>
              <a:t>Patient identifies with the analyst’s point of view &amp; collaborates with the analyst,  </a:t>
            </a:r>
            <a:r>
              <a:rPr lang="en-US" b="1" i="1" dirty="0" smtClean="0">
                <a:solidFill>
                  <a:schemeClr val="tx1"/>
                </a:solidFill>
              </a:rPr>
              <a:t>despite</a:t>
            </a:r>
            <a:r>
              <a:rPr lang="en-US" b="1" dirty="0" smtClean="0">
                <a:solidFill>
                  <a:schemeClr val="tx1"/>
                </a:solidFill>
              </a:rPr>
              <a:t> </a:t>
            </a:r>
            <a:r>
              <a:rPr lang="en-US" dirty="0" smtClean="0">
                <a:solidFill>
                  <a:schemeClr val="tx1"/>
                </a:solidFill>
              </a:rPr>
              <a:t>neurotic transference reactions</a:t>
            </a:r>
            <a:r>
              <a:rPr lang="en-US" dirty="0" smtClean="0">
                <a:solidFill>
                  <a:schemeClr val="tx1"/>
                </a:solidFill>
              </a:rPr>
              <a:t>.</a:t>
            </a:r>
          </a:p>
          <a:p>
            <a:pPr lvl="1" algn="l"/>
            <a:endParaRPr lang="en-US" dirty="0" smtClean="0">
              <a:solidFill>
                <a:schemeClr val="tx1"/>
              </a:solidFill>
            </a:endParaRPr>
          </a:p>
          <a:p>
            <a:pPr lvl="1" algn="l"/>
            <a:endParaRPr lang="en-US" dirty="0" smtClean="0">
              <a:solidFill>
                <a:schemeClr val="tx1"/>
              </a:solidFill>
            </a:endParaRPr>
          </a:p>
          <a:p>
            <a:pPr lvl="2" algn="l"/>
            <a:endParaRPr lang="en-US"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Goal of Transference Analysis</a:t>
            </a:r>
            <a:br>
              <a:rPr lang="en-US" dirty="0" smtClean="0">
                <a:solidFill>
                  <a:srgbClr val="00B050"/>
                </a:solidFill>
              </a:rPr>
            </a:b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1" algn="l"/>
            <a:r>
              <a:rPr lang="en-US" dirty="0" smtClean="0">
                <a:solidFill>
                  <a:schemeClr val="tx1"/>
                </a:solidFill>
              </a:rPr>
              <a:t>To enable the patient to face what he once repressed from consciousness, because it was too dangerous, too shameful and too frightening.</a:t>
            </a:r>
          </a:p>
          <a:p>
            <a:pPr lvl="1" algn="l"/>
            <a:endParaRPr lang="en-US" dirty="0" smtClean="0">
              <a:solidFill>
                <a:schemeClr val="tx1"/>
              </a:solidFill>
            </a:endParaRPr>
          </a:p>
          <a:p>
            <a:pPr lvl="1" algn="l"/>
            <a:r>
              <a:rPr lang="en-US" dirty="0" smtClean="0">
                <a:solidFill>
                  <a:schemeClr val="tx1"/>
                </a:solidFill>
              </a:rPr>
              <a:t>Eventually he will risk attempting new ways to deal with old dangers.</a:t>
            </a:r>
          </a:p>
          <a:p>
            <a:pPr lvl="1" algn="l"/>
            <a:endParaRPr lang="en-US" dirty="0" smtClean="0">
              <a:solidFill>
                <a:schemeClr val="tx1"/>
              </a:solidFill>
            </a:endParaRPr>
          </a:p>
          <a:p>
            <a:pPr lvl="2" algn="l"/>
            <a:endParaRPr lang="en-US"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Goal of Transference Analysis:</a:t>
            </a:r>
            <a:br>
              <a:rPr lang="en-US" dirty="0" smtClean="0">
                <a:solidFill>
                  <a:srgbClr val="00B050"/>
                </a:solidFill>
              </a:rPr>
            </a:b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algn="l"/>
            <a:r>
              <a:rPr lang="en-US" sz="3600" dirty="0" smtClean="0">
                <a:solidFill>
                  <a:schemeClr val="tx1"/>
                </a:solidFill>
              </a:rPr>
              <a:t>Working</a:t>
            </a:r>
            <a:r>
              <a:rPr lang="en-US" sz="3900" dirty="0" smtClean="0">
                <a:solidFill>
                  <a:schemeClr val="tx1"/>
                </a:solidFill>
              </a:rPr>
              <a:t> </a:t>
            </a:r>
            <a:r>
              <a:rPr lang="en-US" sz="3600" dirty="0" smtClean="0">
                <a:solidFill>
                  <a:schemeClr val="tx1"/>
                </a:solidFill>
              </a:rPr>
              <a:t>Through =</a:t>
            </a:r>
            <a:endParaRPr lang="en-US" sz="3600" dirty="0">
              <a:solidFill>
                <a:schemeClr val="tx1"/>
              </a:solidFill>
            </a:endParaRPr>
          </a:p>
          <a:p>
            <a:pPr lvl="2" algn="l">
              <a:buFont typeface="Arial" pitchFamily="34" charset="0"/>
              <a:buChar char="•"/>
            </a:pPr>
            <a:endParaRPr lang="en-US" dirty="0" smtClean="0">
              <a:solidFill>
                <a:schemeClr val="tx1"/>
              </a:solidFill>
            </a:endParaRPr>
          </a:p>
          <a:p>
            <a:pPr lvl="2" algn="l"/>
            <a:r>
              <a:rPr lang="en-US" dirty="0" smtClean="0">
                <a:solidFill>
                  <a:schemeClr val="tx1"/>
                </a:solidFill>
              </a:rPr>
              <a:t>Psychological work </a:t>
            </a:r>
            <a:r>
              <a:rPr lang="en-US" i="1" dirty="0" smtClean="0">
                <a:solidFill>
                  <a:schemeClr val="tx1"/>
                </a:solidFill>
              </a:rPr>
              <a:t>after</a:t>
            </a:r>
            <a:r>
              <a:rPr lang="en-US" dirty="0" smtClean="0">
                <a:solidFill>
                  <a:schemeClr val="tx1"/>
                </a:solidFill>
              </a:rPr>
              <a:t> insight has been achieved</a:t>
            </a:r>
          </a:p>
          <a:p>
            <a:pPr lvl="2" algn="l"/>
            <a:endParaRPr lang="en-US" dirty="0" smtClean="0">
              <a:solidFill>
                <a:schemeClr val="tx1"/>
              </a:solidFill>
            </a:endParaRPr>
          </a:p>
          <a:p>
            <a:pPr lvl="2" algn="l"/>
            <a:r>
              <a:rPr lang="en-US" i="1" dirty="0" smtClean="0">
                <a:solidFill>
                  <a:schemeClr val="tx1"/>
                </a:solidFill>
              </a:rPr>
              <a:t>Produces stable change </a:t>
            </a:r>
            <a:r>
              <a:rPr lang="en-US" dirty="0" smtClean="0">
                <a:solidFill>
                  <a:schemeClr val="tx1"/>
                </a:solidFill>
              </a:rPr>
              <a:t>in behavior or attitude</a:t>
            </a:r>
          </a:p>
          <a:p>
            <a:pPr lvl="2" algn="l"/>
            <a:endParaRPr lang="en-US" dirty="0" smtClean="0">
              <a:solidFill>
                <a:schemeClr val="tx1"/>
              </a:solidFill>
            </a:endParaRPr>
          </a:p>
          <a:p>
            <a:pPr lvl="2" algn="l"/>
            <a:r>
              <a:rPr lang="en-US" dirty="0" smtClean="0">
                <a:solidFill>
                  <a:schemeClr val="tx1"/>
                </a:solidFill>
              </a:rPr>
              <a:t>Involves the </a:t>
            </a:r>
            <a:r>
              <a:rPr lang="en-US" i="1" dirty="0" smtClean="0">
                <a:solidFill>
                  <a:schemeClr val="tx1"/>
                </a:solidFill>
              </a:rPr>
              <a:t>integration of insight </a:t>
            </a:r>
            <a:r>
              <a:rPr lang="en-US" dirty="0" smtClean="0">
                <a:solidFill>
                  <a:schemeClr val="tx1"/>
                </a:solidFill>
              </a:rPr>
              <a:t>leading to  re-orientation</a:t>
            </a:r>
          </a:p>
          <a:p>
            <a:pPr lvl="2" algn="l"/>
            <a:endParaRPr lang="en-US"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What is Psychoanalysis?</a:t>
            </a:r>
            <a:endParaRPr lang="en-US" dirty="0">
              <a:solidFill>
                <a:srgbClr val="00B050"/>
              </a:solidFill>
            </a:endParaRPr>
          </a:p>
        </p:txBody>
      </p:sp>
      <p:sp>
        <p:nvSpPr>
          <p:cNvPr id="3" name="Subtitle 2"/>
          <p:cNvSpPr>
            <a:spLocks noGrp="1"/>
          </p:cNvSpPr>
          <p:nvPr>
            <p:ph type="subTitle" idx="1"/>
          </p:nvPr>
        </p:nvSpPr>
        <p:spPr>
          <a:xfrm>
            <a:off x="1143000" y="1143000"/>
            <a:ext cx="7315200" cy="5562600"/>
          </a:xfrm>
        </p:spPr>
        <p:txBody>
          <a:bodyPr>
            <a:normAutofit/>
          </a:bodyPr>
          <a:lstStyle/>
          <a:p>
            <a:pPr algn="l">
              <a:buFont typeface="Arial" pitchFamily="34" charset="0"/>
              <a:buChar char="•"/>
            </a:pPr>
            <a:r>
              <a:rPr lang="en-US" sz="3900" dirty="0" smtClean="0">
                <a:solidFill>
                  <a:schemeClr val="tx1"/>
                </a:solidFill>
              </a:rPr>
              <a:t>A </a:t>
            </a:r>
            <a:r>
              <a:rPr lang="en-US" sz="3900" b="1" i="1" dirty="0" smtClean="0">
                <a:solidFill>
                  <a:schemeClr val="tx1"/>
                </a:solidFill>
              </a:rPr>
              <a:t>Theory</a:t>
            </a:r>
            <a:r>
              <a:rPr lang="en-US" sz="3900" dirty="0" smtClean="0">
                <a:solidFill>
                  <a:schemeClr val="tx1"/>
                </a:solidFill>
              </a:rPr>
              <a:t> of Human Behavior</a:t>
            </a:r>
          </a:p>
          <a:p>
            <a:pPr lvl="1" algn="l">
              <a:buFont typeface="Arial" pitchFamily="34" charset="0"/>
              <a:buChar char="•"/>
            </a:pPr>
            <a:r>
              <a:rPr lang="en-US" sz="3200" dirty="0" smtClean="0">
                <a:solidFill>
                  <a:schemeClr val="tx1"/>
                </a:solidFill>
              </a:rPr>
              <a:t>Universal</a:t>
            </a:r>
          </a:p>
          <a:p>
            <a:pPr algn="l">
              <a:buFont typeface="Arial" pitchFamily="34" charset="0"/>
              <a:buChar char="•"/>
            </a:pPr>
            <a:r>
              <a:rPr lang="en-US" sz="3900" dirty="0" smtClean="0">
                <a:solidFill>
                  <a:schemeClr val="tx1"/>
                </a:solidFill>
              </a:rPr>
              <a:t>A Particular Type of Intensive </a:t>
            </a:r>
            <a:r>
              <a:rPr lang="en-US" sz="3900" b="1" i="1" dirty="0" smtClean="0">
                <a:solidFill>
                  <a:schemeClr val="tx1"/>
                </a:solidFill>
              </a:rPr>
              <a:t>Psychotherapy</a:t>
            </a:r>
          </a:p>
          <a:p>
            <a:pPr lvl="1" algn="l">
              <a:buFont typeface="Arial" pitchFamily="34" charset="0"/>
              <a:buChar char="•"/>
            </a:pPr>
            <a:r>
              <a:rPr lang="en-US" sz="3200" dirty="0" smtClean="0">
                <a:solidFill>
                  <a:schemeClr val="tx1"/>
                </a:solidFill>
              </a:rPr>
              <a:t>Frequent Sessions, Free-Association, Lying on the Couch</a:t>
            </a:r>
          </a:p>
          <a:p>
            <a:pPr lvl="1" algn="l">
              <a:buFont typeface="Arial" pitchFamily="34" charset="0"/>
              <a:buChar char="•"/>
            </a:pPr>
            <a:r>
              <a:rPr lang="en-US" sz="3200" dirty="0" smtClean="0">
                <a:solidFill>
                  <a:schemeClr val="tx1"/>
                </a:solidFill>
              </a:rPr>
              <a:t>Culturally </a:t>
            </a:r>
            <a:r>
              <a:rPr lang="en-US" sz="3200" dirty="0" smtClean="0">
                <a:solidFill>
                  <a:schemeClr val="tx1"/>
                </a:solidFill>
              </a:rPr>
              <a:t>Adapted</a:t>
            </a:r>
          </a:p>
          <a:p>
            <a:pPr lvl="1" algn="l">
              <a:buFont typeface="Arial" pitchFamily="34" charset="0"/>
              <a:buChar char="•"/>
            </a:pPr>
            <a:r>
              <a:rPr lang="en-US" sz="3200" dirty="0" smtClean="0">
                <a:solidFill>
                  <a:schemeClr val="tx1"/>
                </a:solidFill>
              </a:rPr>
              <a:t>The Future of Psychoanalysis Will Be </a:t>
            </a:r>
            <a:r>
              <a:rPr lang="en-US" sz="3200" dirty="0" smtClean="0">
                <a:solidFill>
                  <a:schemeClr val="tx1"/>
                </a:solidFill>
              </a:rPr>
              <a:t>Shaped </a:t>
            </a:r>
            <a:r>
              <a:rPr lang="en-US" sz="3200" dirty="0" smtClean="0">
                <a:solidFill>
                  <a:schemeClr val="tx1"/>
                </a:solidFill>
              </a:rPr>
              <a:t>In China.</a:t>
            </a:r>
          </a:p>
          <a:p>
            <a:pPr algn="l">
              <a:buFont typeface="Arial" pitchFamily="34" charset="0"/>
              <a:buChar char="•"/>
            </a:pPr>
            <a:endParaRPr lang="en-US" sz="3900" dirty="0" smtClean="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b="1" dirty="0" smtClean="0">
                <a:solidFill>
                  <a:srgbClr val="00B050"/>
                </a:solidFill>
              </a:rPr>
              <a:t>Goal </a:t>
            </a:r>
            <a:r>
              <a:rPr lang="en-US" dirty="0" smtClean="0">
                <a:solidFill>
                  <a:srgbClr val="00B050"/>
                </a:solidFill>
              </a:rPr>
              <a:t>of Transference Analysis:</a:t>
            </a:r>
            <a:endParaRPr lang="en-US" dirty="0"/>
          </a:p>
        </p:txBody>
      </p:sp>
      <p:sp>
        <p:nvSpPr>
          <p:cNvPr id="3" name="Subtitle 2"/>
          <p:cNvSpPr>
            <a:spLocks noGrp="1"/>
          </p:cNvSpPr>
          <p:nvPr>
            <p:ph type="subTitle" idx="1"/>
          </p:nvPr>
        </p:nvSpPr>
        <p:spPr>
          <a:xfrm>
            <a:off x="1143000" y="1143000"/>
            <a:ext cx="7315200" cy="5562600"/>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sp>
        <p:nvSpPr>
          <p:cNvPr id="4" name="Rectangle 3"/>
          <p:cNvSpPr/>
          <p:nvPr/>
        </p:nvSpPr>
        <p:spPr>
          <a:xfrm>
            <a:off x="1600200" y="1524000"/>
            <a:ext cx="7010400" cy="3416320"/>
          </a:xfrm>
          <a:prstGeom prst="rect">
            <a:avLst/>
          </a:prstGeom>
        </p:spPr>
        <p:txBody>
          <a:bodyPr wrap="square">
            <a:spAutoFit/>
          </a:bodyPr>
          <a:lstStyle/>
          <a:p>
            <a:pPr lvl="1"/>
            <a:r>
              <a:rPr lang="en-US" sz="2400" b="1" dirty="0" smtClean="0"/>
              <a:t>All </a:t>
            </a:r>
            <a:r>
              <a:rPr lang="en-US" sz="2400" dirty="0" smtClean="0"/>
              <a:t>psychotherapies try to relieve symptoms; </a:t>
            </a:r>
          </a:p>
          <a:p>
            <a:pPr lvl="1"/>
            <a:endParaRPr lang="en-US" sz="2400" dirty="0" smtClean="0"/>
          </a:p>
          <a:p>
            <a:pPr lvl="1"/>
            <a:r>
              <a:rPr lang="en-US" sz="2400" b="1" dirty="0" smtClean="0"/>
              <a:t>Only psychoanalysis </a:t>
            </a:r>
            <a:r>
              <a:rPr lang="en-US" sz="2400" dirty="0" smtClean="0"/>
              <a:t>attempts to do this by </a:t>
            </a:r>
            <a:r>
              <a:rPr lang="en-US" sz="2400" b="1" dirty="0" smtClean="0"/>
              <a:t>resolving the unconscious conflicts </a:t>
            </a:r>
            <a:r>
              <a:rPr lang="en-US" sz="2400" dirty="0" smtClean="0"/>
              <a:t>which are the source of the symptoms.</a:t>
            </a:r>
          </a:p>
          <a:p>
            <a:pPr lvl="1"/>
            <a:endParaRPr lang="en-US" sz="2400" dirty="0" smtClean="0"/>
          </a:p>
          <a:p>
            <a:pPr lvl="1"/>
            <a:r>
              <a:rPr lang="en-US" sz="2400" dirty="0" smtClean="0"/>
              <a:t>The goal of psychoanalysis is </a:t>
            </a:r>
            <a:r>
              <a:rPr lang="en-US" sz="2400" b="1" dirty="0" smtClean="0"/>
              <a:t>permanent change through developing insight into previously unconscious conflicts.</a:t>
            </a:r>
            <a:endParaRPr lang="en-US" sz="2400" b="1" dirty="0"/>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
            <a:ext cx="7772400" cy="1470025"/>
          </a:xfrm>
        </p:spPr>
        <p:txBody>
          <a:bodyPr>
            <a:normAutofit fontScale="90000"/>
          </a:bodyPr>
          <a:lstStyle/>
          <a:p>
            <a:pPr lvl="0"/>
            <a:r>
              <a:rPr lang="en-US" dirty="0" smtClean="0"/>
              <a:t/>
            </a:r>
            <a:br>
              <a:rPr lang="en-US" dirty="0" smtClean="0"/>
            </a:br>
            <a:r>
              <a:rPr lang="en-US" dirty="0" smtClean="0">
                <a:solidFill>
                  <a:srgbClr val="00B050"/>
                </a:solidFill>
              </a:rPr>
              <a:t>General  Characteristics of </a:t>
            </a:r>
            <a:r>
              <a:rPr lang="en-US" b="1" dirty="0" smtClean="0">
                <a:solidFill>
                  <a:srgbClr val="00B050"/>
                </a:solidFill>
              </a:rPr>
              <a:t>Transference Reactions</a:t>
            </a:r>
            <a:r>
              <a:rPr lang="en-US" dirty="0" smtClean="0">
                <a:solidFill>
                  <a:srgbClr val="00B050"/>
                </a:solidFill>
              </a:rPr>
              <a:t>:</a:t>
            </a:r>
            <a:r>
              <a:rPr lang="en-US" dirty="0" smtClean="0"/>
              <a:t/>
            </a:r>
            <a:br>
              <a:rPr lang="en-US" dirty="0" smtClean="0"/>
            </a:br>
            <a:r>
              <a:rPr lang="en-US" dirty="0" smtClean="0">
                <a:solidFill>
                  <a:srgbClr val="00B050"/>
                </a:solidFill>
              </a:rPr>
              <a:t/>
            </a:r>
            <a:br>
              <a:rPr lang="en-US" dirty="0" smtClean="0">
                <a:solidFill>
                  <a:srgbClr val="00B050"/>
                </a:solidFill>
              </a:rPr>
            </a:br>
            <a:endParaRPr lang="en-US" dirty="0"/>
          </a:p>
        </p:txBody>
      </p:sp>
      <p:sp>
        <p:nvSpPr>
          <p:cNvPr id="3" name="Subtitle 2"/>
          <p:cNvSpPr>
            <a:spLocks noGrp="1"/>
          </p:cNvSpPr>
          <p:nvPr>
            <p:ph type="subTitle" idx="1"/>
          </p:nvPr>
        </p:nvSpPr>
        <p:spPr>
          <a:xfrm>
            <a:off x="1524000" y="1295400"/>
            <a:ext cx="7315200" cy="5562600"/>
          </a:xfrm>
        </p:spPr>
        <p:txBody>
          <a:bodyPr>
            <a:normAutofit/>
          </a:bodyPr>
          <a:lstStyle/>
          <a:p>
            <a:pPr lvl="1" algn="l">
              <a:buFont typeface="Arial" pitchFamily="34" charset="0"/>
              <a:buChar char="•"/>
            </a:pPr>
            <a:endParaRPr lang="en-US" dirty="0" smtClean="0">
              <a:solidFill>
                <a:schemeClr val="tx1"/>
              </a:solidFill>
            </a:endParaRPr>
          </a:p>
          <a:p>
            <a:pPr lvl="1" algn="l"/>
            <a:r>
              <a:rPr lang="en-US" b="1" dirty="0" smtClean="0">
                <a:solidFill>
                  <a:schemeClr val="tx1"/>
                </a:solidFill>
              </a:rPr>
              <a:t>Inappropriateness</a:t>
            </a:r>
          </a:p>
          <a:p>
            <a:pPr lvl="1" algn="l"/>
            <a:endParaRPr lang="en-US" b="1" dirty="0" smtClean="0">
              <a:solidFill>
                <a:schemeClr val="tx1"/>
              </a:solidFill>
            </a:endParaRPr>
          </a:p>
          <a:p>
            <a:pPr lvl="1" algn="l"/>
            <a:r>
              <a:rPr lang="en-US" b="1" dirty="0" smtClean="0">
                <a:solidFill>
                  <a:schemeClr val="tx1"/>
                </a:solidFill>
              </a:rPr>
              <a:t>Intensity</a:t>
            </a:r>
          </a:p>
          <a:p>
            <a:pPr lvl="1" algn="l"/>
            <a:endParaRPr lang="en-US" b="1" dirty="0" smtClean="0">
              <a:solidFill>
                <a:schemeClr val="tx1"/>
              </a:solidFill>
            </a:endParaRPr>
          </a:p>
          <a:p>
            <a:pPr lvl="1" algn="l"/>
            <a:r>
              <a:rPr lang="en-US" b="1" dirty="0" smtClean="0">
                <a:solidFill>
                  <a:schemeClr val="tx1"/>
                </a:solidFill>
              </a:rPr>
              <a:t>Ambivalence</a:t>
            </a:r>
          </a:p>
          <a:p>
            <a:pPr lvl="1" algn="l"/>
            <a:endParaRPr lang="en-US" b="1" dirty="0" smtClean="0">
              <a:solidFill>
                <a:schemeClr val="tx1"/>
              </a:solidFill>
            </a:endParaRPr>
          </a:p>
          <a:p>
            <a:pPr lvl="1" algn="l"/>
            <a:r>
              <a:rPr lang="en-US" b="1" dirty="0" smtClean="0">
                <a:solidFill>
                  <a:schemeClr val="tx1"/>
                </a:solidFill>
              </a:rPr>
              <a:t>Capriciousness</a:t>
            </a:r>
          </a:p>
          <a:p>
            <a:pPr lvl="1" algn="l"/>
            <a:endParaRPr lang="en-US" b="1" dirty="0" smtClean="0">
              <a:solidFill>
                <a:schemeClr val="tx1"/>
              </a:solidFill>
            </a:endParaRPr>
          </a:p>
          <a:p>
            <a:pPr lvl="1" algn="l"/>
            <a:r>
              <a:rPr lang="en-US" b="1" dirty="0" smtClean="0">
                <a:solidFill>
                  <a:schemeClr val="tx1"/>
                </a:solidFill>
              </a:rPr>
              <a:t>Tenacity</a:t>
            </a:r>
          </a:p>
          <a:p>
            <a:pPr lvl="2" algn="l"/>
            <a:endParaRPr lang="en-US" b="1" dirty="0" smtClean="0">
              <a:solidFill>
                <a:schemeClr val="tx1"/>
              </a:solidFill>
            </a:endParaRPr>
          </a:p>
          <a:p>
            <a:pPr lvl="1" algn="l"/>
            <a:endParaRPr lang="en-US" dirty="0" smtClean="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
            <a:ext cx="7772400" cy="1470025"/>
          </a:xfrm>
        </p:spPr>
        <p:txBody>
          <a:bodyPr>
            <a:normAutofit fontScale="90000"/>
          </a:bodyPr>
          <a:lstStyle/>
          <a:p>
            <a:pPr lvl="0"/>
            <a:r>
              <a:rPr lang="en-US" dirty="0" smtClean="0"/>
              <a:t/>
            </a:r>
            <a:br>
              <a:rPr lang="en-US" dirty="0" smtClean="0"/>
            </a:br>
            <a:r>
              <a:rPr lang="en-US" dirty="0" smtClean="0">
                <a:solidFill>
                  <a:srgbClr val="00B050"/>
                </a:solidFill>
              </a:rPr>
              <a:t>General  Characteristics of </a:t>
            </a:r>
            <a:r>
              <a:rPr lang="en-US" b="1" dirty="0" smtClean="0">
                <a:solidFill>
                  <a:srgbClr val="00B050"/>
                </a:solidFill>
              </a:rPr>
              <a:t>Transference Reactions</a:t>
            </a:r>
            <a:r>
              <a:rPr lang="en-US" dirty="0" smtClean="0">
                <a:solidFill>
                  <a:srgbClr val="00B050"/>
                </a:solidFill>
              </a:rPr>
              <a:t>:</a:t>
            </a:r>
            <a:r>
              <a:rPr lang="en-US" dirty="0" smtClean="0"/>
              <a:t/>
            </a:r>
            <a:br>
              <a:rPr lang="en-US" dirty="0" smtClean="0"/>
            </a:br>
            <a:r>
              <a:rPr lang="en-US" dirty="0" smtClean="0">
                <a:solidFill>
                  <a:srgbClr val="00B050"/>
                </a:solidFill>
              </a:rPr>
              <a:t/>
            </a:r>
            <a:br>
              <a:rPr lang="en-US" dirty="0" smtClean="0">
                <a:solidFill>
                  <a:srgbClr val="00B050"/>
                </a:solidFill>
              </a:rPr>
            </a:br>
            <a:endParaRPr lang="en-US" dirty="0"/>
          </a:p>
        </p:txBody>
      </p:sp>
      <p:sp>
        <p:nvSpPr>
          <p:cNvPr id="3" name="Subtitle 2"/>
          <p:cNvSpPr>
            <a:spLocks noGrp="1"/>
          </p:cNvSpPr>
          <p:nvPr>
            <p:ph type="subTitle" idx="1"/>
          </p:nvPr>
        </p:nvSpPr>
        <p:spPr>
          <a:xfrm>
            <a:off x="1524000" y="1295400"/>
            <a:ext cx="7315200" cy="5562600"/>
          </a:xfrm>
        </p:spPr>
        <p:txBody>
          <a:bodyPr>
            <a:normAutofit/>
          </a:bodyPr>
          <a:lstStyle/>
          <a:p>
            <a:pPr lvl="1" algn="l">
              <a:buFont typeface="Arial" pitchFamily="34" charset="0"/>
              <a:buChar char="•"/>
            </a:pPr>
            <a:endParaRPr lang="en-US" dirty="0" smtClean="0">
              <a:solidFill>
                <a:schemeClr val="tx1"/>
              </a:solidFill>
            </a:endParaRPr>
          </a:p>
          <a:p>
            <a:pPr lvl="1" algn="l"/>
            <a:r>
              <a:rPr lang="en-US" b="1" dirty="0" smtClean="0">
                <a:solidFill>
                  <a:schemeClr val="tx1"/>
                </a:solidFill>
              </a:rPr>
              <a:t>Inappropriateness:</a:t>
            </a:r>
          </a:p>
          <a:p>
            <a:pPr lvl="2" algn="l"/>
            <a:endParaRPr lang="en-US" dirty="0" smtClean="0">
              <a:solidFill>
                <a:schemeClr val="tx1"/>
              </a:solidFill>
            </a:endParaRPr>
          </a:p>
          <a:p>
            <a:pPr lvl="2" algn="l">
              <a:buFont typeface="Arial" pitchFamily="34" charset="0"/>
              <a:buChar char="•"/>
            </a:pPr>
            <a:r>
              <a:rPr lang="en-US" dirty="0" smtClean="0">
                <a:solidFill>
                  <a:schemeClr val="tx1"/>
                </a:solidFill>
              </a:rPr>
              <a:t>Not all reactions to the analyst are transference reactions. </a:t>
            </a:r>
          </a:p>
          <a:p>
            <a:pPr lvl="2" algn="l">
              <a:buFont typeface="Arial" pitchFamily="34" charset="0"/>
              <a:buChar char="•"/>
            </a:pPr>
            <a:endParaRPr lang="en-US" dirty="0" smtClean="0">
              <a:solidFill>
                <a:schemeClr val="tx1"/>
              </a:solidFill>
            </a:endParaRPr>
          </a:p>
          <a:p>
            <a:pPr lvl="2" algn="l">
              <a:buFont typeface="Arial" pitchFamily="34" charset="0"/>
              <a:buChar char="•"/>
            </a:pPr>
            <a:r>
              <a:rPr lang="en-US" dirty="0" smtClean="0">
                <a:solidFill>
                  <a:schemeClr val="tx1"/>
                </a:solidFill>
              </a:rPr>
              <a:t>Anger at the analyst alone does not clarify whether it is appropriate and realistic, or a transference reaction.</a:t>
            </a:r>
          </a:p>
          <a:p>
            <a:pPr lvl="3" algn="l"/>
            <a:endParaRPr lang="en-US" dirty="0" smtClean="0">
              <a:solidFill>
                <a:schemeClr val="tx1"/>
              </a:solidFill>
            </a:endParaRPr>
          </a:p>
          <a:p>
            <a:pPr lvl="3" algn="l"/>
            <a:r>
              <a:rPr lang="en-US" dirty="0" smtClean="0">
                <a:solidFill>
                  <a:schemeClr val="tx1"/>
                </a:solidFill>
              </a:rPr>
              <a:t>e.g. a patient becomes annoyed at my answering the telephone. A mature realistic response. Patient’s anger is not to be ignore but should be handled differently from  the handling of transference</a:t>
            </a:r>
            <a:endParaRPr lang="en-US"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
            <a:ext cx="7772400" cy="1470025"/>
          </a:xfrm>
        </p:spPr>
        <p:txBody>
          <a:bodyPr rtlCol="0">
            <a:normAutofit fontScale="90000"/>
          </a:bodyPr>
          <a:lstStyle/>
          <a:p>
            <a:pPr fontAlgn="auto">
              <a:spcAft>
                <a:spcPts val="0"/>
              </a:spcAft>
              <a:defRPr/>
            </a:pPr>
            <a:r>
              <a:rPr lang="en-US" dirty="0" smtClean="0"/>
              <a:t/>
            </a:r>
            <a:br>
              <a:rPr lang="en-US" dirty="0" smtClean="0"/>
            </a:br>
            <a:r>
              <a:rPr lang="en-US" dirty="0" smtClean="0">
                <a:solidFill>
                  <a:srgbClr val="00B050"/>
                </a:solidFill>
              </a:rPr>
              <a:t>General  Characteristics of </a:t>
            </a:r>
            <a:r>
              <a:rPr lang="en-US" b="1" dirty="0" smtClean="0">
                <a:solidFill>
                  <a:srgbClr val="00B050"/>
                </a:solidFill>
              </a:rPr>
              <a:t>Transference Reactions</a:t>
            </a:r>
            <a:r>
              <a:rPr lang="en-US" dirty="0" smtClean="0">
                <a:solidFill>
                  <a:srgbClr val="00B050"/>
                </a:solidFill>
              </a:rPr>
              <a:t>:</a:t>
            </a:r>
            <a:r>
              <a:rPr lang="en-US" dirty="0" smtClean="0"/>
              <a:t/>
            </a:r>
            <a:br>
              <a:rPr lang="en-US" dirty="0" smtClean="0"/>
            </a:br>
            <a:r>
              <a:rPr lang="en-US" dirty="0" smtClean="0">
                <a:solidFill>
                  <a:srgbClr val="00B050"/>
                </a:solidFill>
              </a:rPr>
              <a:t/>
            </a:r>
            <a:br>
              <a:rPr lang="en-US" dirty="0" smtClean="0">
                <a:solidFill>
                  <a:srgbClr val="00B050"/>
                </a:solidFill>
              </a:rPr>
            </a:br>
            <a:endParaRPr lang="en-US" dirty="0"/>
          </a:p>
        </p:txBody>
      </p:sp>
      <p:sp>
        <p:nvSpPr>
          <p:cNvPr id="3" name="Subtitle 2"/>
          <p:cNvSpPr>
            <a:spLocks noGrp="1"/>
          </p:cNvSpPr>
          <p:nvPr>
            <p:ph type="subTitle" idx="1"/>
          </p:nvPr>
        </p:nvSpPr>
        <p:spPr>
          <a:xfrm>
            <a:off x="1524000" y="1295400"/>
            <a:ext cx="7315200" cy="5562600"/>
          </a:xfrm>
        </p:spPr>
        <p:txBody>
          <a:bodyPr rtlCol="0">
            <a:normAutofit fontScale="92500" lnSpcReduction="20000"/>
          </a:bodyPr>
          <a:lstStyle/>
          <a:p>
            <a:pPr lvl="1" algn="l" fontAlgn="auto">
              <a:spcAft>
                <a:spcPts val="0"/>
              </a:spcAft>
              <a:buFont typeface="Arial" pitchFamily="34" charset="0"/>
              <a:buNone/>
              <a:defRPr/>
            </a:pPr>
            <a:endParaRPr lang="en-US" sz="3000" b="1" dirty="0" smtClean="0">
              <a:solidFill>
                <a:schemeClr val="tx1"/>
              </a:solidFill>
            </a:endParaRPr>
          </a:p>
          <a:p>
            <a:pPr lvl="1" algn="l" fontAlgn="auto">
              <a:spcAft>
                <a:spcPts val="0"/>
              </a:spcAft>
              <a:buFont typeface="Arial" pitchFamily="34" charset="0"/>
              <a:buNone/>
              <a:defRPr/>
            </a:pPr>
            <a:r>
              <a:rPr lang="en-US" sz="3000" b="1" dirty="0" smtClean="0">
                <a:solidFill>
                  <a:schemeClr val="tx1"/>
                </a:solidFill>
              </a:rPr>
              <a:t>Inappropriateness:</a:t>
            </a:r>
          </a:p>
          <a:p>
            <a:pPr lvl="2" algn="l" fontAlgn="auto">
              <a:spcAft>
                <a:spcPts val="0"/>
              </a:spcAft>
              <a:buFont typeface="Arial" pitchFamily="34" charset="0"/>
              <a:buNone/>
              <a:defRPr/>
            </a:pPr>
            <a:r>
              <a:rPr lang="en-US" dirty="0" smtClean="0">
                <a:solidFill>
                  <a:schemeClr val="tx1"/>
                </a:solidFill>
              </a:rPr>
              <a:t>The patient becomes furious, not just annoyed,  </a:t>
            </a:r>
            <a:r>
              <a:rPr lang="en-US" b="1" dirty="0" smtClean="0">
                <a:solidFill>
                  <a:schemeClr val="tx1"/>
                </a:solidFill>
              </a:rPr>
              <a:t>OR </a:t>
            </a:r>
            <a:r>
              <a:rPr lang="en-US" dirty="0" smtClean="0">
                <a:solidFill>
                  <a:schemeClr val="tx1"/>
                </a:solidFill>
              </a:rPr>
              <a:t>remains indifferent. </a:t>
            </a:r>
          </a:p>
          <a:p>
            <a:pPr lvl="2" algn="l" fontAlgn="auto">
              <a:spcAft>
                <a:spcPts val="0"/>
              </a:spcAft>
              <a:buFont typeface="Arial" pitchFamily="34" charset="0"/>
              <a:buNone/>
              <a:defRPr/>
            </a:pPr>
            <a:endParaRPr lang="en-US" dirty="0" smtClean="0">
              <a:solidFill>
                <a:schemeClr val="tx1"/>
              </a:solidFill>
            </a:endParaRPr>
          </a:p>
          <a:p>
            <a:pPr lvl="3" algn="l" fontAlgn="auto">
              <a:spcAft>
                <a:spcPts val="0"/>
              </a:spcAft>
              <a:buFont typeface="Arial" pitchFamily="34" charset="0"/>
              <a:buNone/>
              <a:defRPr/>
            </a:pPr>
            <a:r>
              <a:rPr lang="en-US" dirty="0" smtClean="0">
                <a:solidFill>
                  <a:schemeClr val="tx1"/>
                </a:solidFill>
              </a:rPr>
              <a:t>E.g. phone rings repeatedly, Therapist finally answers thinking it is an emergency. Turns out to be a wrong number. Patient carries on talking as though nothing has occurred. Therapist brings the omission to patient’s attention who says  “How am I supposed to feel - it wasn’t your fault.”  Patient tries to return to earlier conversation but sounds stilted. Therapist suggests that patient seems to be trying to cover up some of his emotional reactions by acting “the way he thinks that he is supposed to.” Patient recalls a momentary flash of anger when therapist answered the  phone. Followed by a picture of therapist shouting at him angrily. Recalls a host of memories of being forced as a child to submit to lectures about how he was “supposed to” behave. Therapist interprets to patient that </a:t>
            </a:r>
            <a:r>
              <a:rPr lang="en-US" i="1" dirty="0" smtClean="0">
                <a:solidFill>
                  <a:schemeClr val="tx1"/>
                </a:solidFill>
              </a:rPr>
              <a:t>he reacted to therapist as if he were his father</a:t>
            </a:r>
            <a:r>
              <a:rPr lang="en-US" dirty="0" smtClean="0">
                <a:solidFill>
                  <a:schemeClr val="tx1"/>
                </a:solidFill>
              </a:rPr>
              <a:t>.</a:t>
            </a:r>
            <a:endParaRPr lang="en-US"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
            <a:ext cx="7772400" cy="1470025"/>
          </a:xfrm>
        </p:spPr>
        <p:txBody>
          <a:bodyPr rtlCol="0">
            <a:normAutofit fontScale="90000"/>
          </a:bodyPr>
          <a:lstStyle/>
          <a:p>
            <a:pPr fontAlgn="auto">
              <a:spcAft>
                <a:spcPts val="0"/>
              </a:spcAft>
              <a:defRPr/>
            </a:pPr>
            <a:r>
              <a:rPr lang="en-US" dirty="0" smtClean="0"/>
              <a:t/>
            </a:r>
            <a:br>
              <a:rPr lang="en-US" dirty="0" smtClean="0"/>
            </a:br>
            <a:r>
              <a:rPr lang="en-US" dirty="0" smtClean="0">
                <a:solidFill>
                  <a:srgbClr val="00B050"/>
                </a:solidFill>
              </a:rPr>
              <a:t>General  Characteristics of </a:t>
            </a:r>
            <a:r>
              <a:rPr lang="en-US" b="1" dirty="0" smtClean="0">
                <a:solidFill>
                  <a:srgbClr val="00B050"/>
                </a:solidFill>
              </a:rPr>
              <a:t>Transference Reactions</a:t>
            </a:r>
            <a:r>
              <a:rPr lang="en-US" dirty="0" smtClean="0">
                <a:solidFill>
                  <a:srgbClr val="00B050"/>
                </a:solidFill>
              </a:rPr>
              <a:t>:</a:t>
            </a:r>
            <a:r>
              <a:rPr lang="en-US" dirty="0" smtClean="0"/>
              <a:t/>
            </a:r>
            <a:br>
              <a:rPr lang="en-US" dirty="0" smtClean="0"/>
            </a:br>
            <a:r>
              <a:rPr lang="en-US" dirty="0" smtClean="0">
                <a:solidFill>
                  <a:srgbClr val="00B050"/>
                </a:solidFill>
              </a:rPr>
              <a:t/>
            </a:r>
            <a:br>
              <a:rPr lang="en-US" dirty="0" smtClean="0">
                <a:solidFill>
                  <a:srgbClr val="00B050"/>
                </a:solidFill>
              </a:rPr>
            </a:br>
            <a:endParaRPr lang="en-US" dirty="0"/>
          </a:p>
        </p:txBody>
      </p:sp>
      <p:sp>
        <p:nvSpPr>
          <p:cNvPr id="3" name="Subtitle 2"/>
          <p:cNvSpPr>
            <a:spLocks noGrp="1"/>
          </p:cNvSpPr>
          <p:nvPr>
            <p:ph type="subTitle" idx="1"/>
          </p:nvPr>
        </p:nvSpPr>
        <p:spPr>
          <a:xfrm>
            <a:off x="1524000" y="1295400"/>
            <a:ext cx="7315200" cy="5562600"/>
          </a:xfrm>
        </p:spPr>
        <p:txBody>
          <a:bodyPr/>
          <a:lstStyle/>
          <a:p>
            <a:pPr lvl="1" algn="l">
              <a:buFont typeface="Arial" charset="0"/>
              <a:buChar char="•"/>
            </a:pPr>
            <a:endParaRPr lang="en-US" smtClean="0">
              <a:solidFill>
                <a:schemeClr val="tx1"/>
              </a:solidFill>
            </a:endParaRPr>
          </a:p>
          <a:p>
            <a:pPr lvl="1" algn="l"/>
            <a:r>
              <a:rPr lang="en-US" b="1" smtClean="0">
                <a:solidFill>
                  <a:schemeClr val="tx1"/>
                </a:solidFill>
              </a:rPr>
              <a:t>Intensity:</a:t>
            </a:r>
          </a:p>
          <a:p>
            <a:pPr lvl="2" algn="l"/>
            <a:r>
              <a:rPr lang="en-US" smtClean="0">
                <a:solidFill>
                  <a:schemeClr val="tx1"/>
                </a:solidFill>
              </a:rPr>
              <a:t>Intense emotional reactions to the therapist are usually transference reactions.</a:t>
            </a:r>
          </a:p>
          <a:p>
            <a:pPr lvl="1" algn="l"/>
            <a:r>
              <a:rPr lang="en-US" b="1" smtClean="0">
                <a:solidFill>
                  <a:schemeClr val="tx1"/>
                </a:solidFill>
              </a:rPr>
              <a:t>Ambivalence:</a:t>
            </a:r>
          </a:p>
          <a:p>
            <a:pPr lvl="2" algn="l">
              <a:buFont typeface="Arial" charset="0"/>
              <a:buChar char="•"/>
            </a:pPr>
            <a:r>
              <a:rPr lang="en-US" smtClean="0">
                <a:solidFill>
                  <a:schemeClr val="tx1"/>
                </a:solidFill>
              </a:rPr>
              <a:t>All transference reactions are characterized by ambivalence.</a:t>
            </a:r>
          </a:p>
          <a:p>
            <a:pPr lvl="2" algn="l">
              <a:buFont typeface="Arial" charset="0"/>
              <a:buChar char="•"/>
            </a:pPr>
            <a:r>
              <a:rPr lang="en-US" smtClean="0">
                <a:solidFill>
                  <a:schemeClr val="tx1"/>
                </a:solidFill>
              </a:rPr>
              <a:t>No love for therapist without hate, no sexual attraction without repulsion.</a:t>
            </a:r>
          </a:p>
          <a:p>
            <a:pPr lvl="2" algn="l">
              <a:buFont typeface="Arial" charset="0"/>
              <a:buChar char="•"/>
            </a:pPr>
            <a:r>
              <a:rPr lang="en-US" smtClean="0">
                <a:solidFill>
                  <a:schemeClr val="tx1"/>
                </a:solidFill>
              </a:rPr>
              <a:t>“Splitting” occurs with Borderline patients</a:t>
            </a:r>
          </a:p>
          <a:p>
            <a:pPr lvl="1" algn="l"/>
            <a:endParaRPr lang="en-US" smtClean="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
            <a:ext cx="7772400" cy="1470025"/>
          </a:xfrm>
        </p:spPr>
        <p:txBody>
          <a:bodyPr rtlCol="0">
            <a:normAutofit fontScale="90000"/>
          </a:bodyPr>
          <a:lstStyle/>
          <a:p>
            <a:pPr fontAlgn="auto">
              <a:spcAft>
                <a:spcPts val="0"/>
              </a:spcAft>
              <a:defRPr/>
            </a:pPr>
            <a:r>
              <a:rPr lang="en-US" dirty="0" smtClean="0"/>
              <a:t/>
            </a:r>
            <a:br>
              <a:rPr lang="en-US" dirty="0" smtClean="0"/>
            </a:br>
            <a:r>
              <a:rPr lang="en-US" dirty="0" smtClean="0">
                <a:solidFill>
                  <a:srgbClr val="00B050"/>
                </a:solidFill>
              </a:rPr>
              <a:t>General  Characteristics of </a:t>
            </a:r>
            <a:r>
              <a:rPr lang="en-US" b="1" dirty="0" smtClean="0">
                <a:solidFill>
                  <a:srgbClr val="00B050"/>
                </a:solidFill>
              </a:rPr>
              <a:t>Transference Reactions</a:t>
            </a:r>
            <a:r>
              <a:rPr lang="en-US" dirty="0" smtClean="0">
                <a:solidFill>
                  <a:srgbClr val="00B050"/>
                </a:solidFill>
              </a:rPr>
              <a:t>:</a:t>
            </a:r>
            <a:r>
              <a:rPr lang="en-US" dirty="0" smtClean="0"/>
              <a:t/>
            </a:r>
            <a:br>
              <a:rPr lang="en-US" dirty="0" smtClean="0"/>
            </a:br>
            <a:r>
              <a:rPr lang="en-US" dirty="0" smtClean="0">
                <a:solidFill>
                  <a:srgbClr val="00B050"/>
                </a:solidFill>
              </a:rPr>
              <a:t/>
            </a:r>
            <a:br>
              <a:rPr lang="en-US" dirty="0" smtClean="0">
                <a:solidFill>
                  <a:srgbClr val="00B050"/>
                </a:solidFill>
              </a:rPr>
            </a:br>
            <a:endParaRPr lang="en-US" dirty="0"/>
          </a:p>
        </p:txBody>
      </p:sp>
      <p:sp>
        <p:nvSpPr>
          <p:cNvPr id="3" name="Subtitle 2"/>
          <p:cNvSpPr>
            <a:spLocks noGrp="1"/>
          </p:cNvSpPr>
          <p:nvPr>
            <p:ph type="subTitle" idx="1"/>
          </p:nvPr>
        </p:nvSpPr>
        <p:spPr>
          <a:xfrm>
            <a:off x="1524000" y="1295400"/>
            <a:ext cx="7315200" cy="5562600"/>
          </a:xfrm>
        </p:spPr>
        <p:txBody>
          <a:bodyPr/>
          <a:lstStyle/>
          <a:p>
            <a:pPr lvl="1" algn="l">
              <a:buFont typeface="Arial" charset="0"/>
              <a:buChar char="•"/>
            </a:pPr>
            <a:endParaRPr lang="en-US" smtClean="0">
              <a:solidFill>
                <a:schemeClr val="tx1"/>
              </a:solidFill>
            </a:endParaRPr>
          </a:p>
          <a:p>
            <a:pPr lvl="1" algn="l"/>
            <a:r>
              <a:rPr lang="en-US" b="1" smtClean="0">
                <a:solidFill>
                  <a:schemeClr val="tx1"/>
                </a:solidFill>
              </a:rPr>
              <a:t>Capriciousness:</a:t>
            </a:r>
          </a:p>
          <a:p>
            <a:pPr lvl="2" algn="l"/>
            <a:r>
              <a:rPr lang="en-US" smtClean="0">
                <a:solidFill>
                  <a:schemeClr val="tx1"/>
                </a:solidFill>
              </a:rPr>
              <a:t>Inconstant, erratic, whimsical, sudden and unexpected</a:t>
            </a:r>
          </a:p>
          <a:p>
            <a:pPr lvl="1" algn="l"/>
            <a:r>
              <a:rPr lang="en-US" b="1" smtClean="0">
                <a:solidFill>
                  <a:schemeClr val="tx1"/>
                </a:solidFill>
              </a:rPr>
              <a:t>Tenacity:</a:t>
            </a:r>
          </a:p>
          <a:p>
            <a:pPr lvl="2" algn="l">
              <a:buFont typeface="Arial" charset="0"/>
              <a:buChar char="•"/>
            </a:pPr>
            <a:r>
              <a:rPr lang="en-US" smtClean="0">
                <a:solidFill>
                  <a:schemeClr val="tx1"/>
                </a:solidFill>
              </a:rPr>
              <a:t>Prolonged , rigid attitudes towards the therapist.</a:t>
            </a:r>
          </a:p>
          <a:p>
            <a:pPr lvl="2" algn="l">
              <a:buFont typeface="Arial" charset="0"/>
              <a:buChar char="•"/>
            </a:pPr>
            <a:r>
              <a:rPr lang="en-US" smtClean="0">
                <a:solidFill>
                  <a:schemeClr val="tx1"/>
                </a:solidFill>
              </a:rPr>
              <a:t>Unlikely to appear early in analysis, more likely towards the end.</a:t>
            </a:r>
          </a:p>
          <a:p>
            <a:pPr lvl="2" algn="l">
              <a:buFont typeface="Arial" charset="0"/>
              <a:buChar char="•"/>
            </a:pPr>
            <a:r>
              <a:rPr lang="en-US" smtClean="0">
                <a:solidFill>
                  <a:schemeClr val="tx1"/>
                </a:solidFill>
              </a:rPr>
              <a:t>Requires a long period of analysis.</a:t>
            </a:r>
          </a:p>
          <a:p>
            <a:pPr lvl="2" algn="l">
              <a:buFont typeface="Arial" charset="0"/>
              <a:buChar char="•"/>
            </a:pPr>
            <a:r>
              <a:rPr lang="en-US" smtClean="0">
                <a:solidFill>
                  <a:schemeClr val="tx1"/>
                </a:solidFill>
              </a:rPr>
              <a:t>Does not necessarily imply a stalemate.</a:t>
            </a:r>
          </a:p>
          <a:p>
            <a:pPr lvl="1" algn="l"/>
            <a:endParaRPr lang="en-US" smtClean="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50"/>
                </a:solidFill>
              </a:rPr>
              <a:t>“You’ve Changed!”</a:t>
            </a:r>
            <a:br>
              <a:rPr lang="en-US" dirty="0" smtClean="0">
                <a:solidFill>
                  <a:srgbClr val="00B050"/>
                </a:solidFill>
              </a:rPr>
            </a:br>
            <a:r>
              <a:rPr lang="en-US" sz="2000" i="1" dirty="0" smtClean="0">
                <a:solidFill>
                  <a:srgbClr val="00B050"/>
                </a:solidFill>
              </a:rPr>
              <a:t>by Dexter Gordon</a:t>
            </a:r>
            <a:endParaRPr lang="en-US" dirty="0"/>
          </a:p>
        </p:txBody>
      </p:sp>
      <p:pic>
        <p:nvPicPr>
          <p:cNvPr id="2050" name="Picture 2" descr="http://www.urb.com/uploads/blogs/7227/l_ea903742ae334a609a10e44a32d03b38.jpg"/>
          <p:cNvPicPr>
            <a:picLocks noChangeAspect="1" noChangeArrowheads="1"/>
          </p:cNvPicPr>
          <p:nvPr/>
        </p:nvPicPr>
        <p:blipFill>
          <a:blip r:embed="rId5" cstate="print"/>
          <a:srcRect/>
          <a:stretch>
            <a:fillRect/>
          </a:stretch>
        </p:blipFill>
        <p:spPr bwMode="auto">
          <a:xfrm>
            <a:off x="2057400" y="1371600"/>
            <a:ext cx="5410200" cy="5410200"/>
          </a:xfrm>
          <a:prstGeom prst="rect">
            <a:avLst/>
          </a:prstGeom>
          <a:noFill/>
        </p:spPr>
      </p:pic>
      <p:pic>
        <p:nvPicPr>
          <p:cNvPr id="6" name="05 You've Changed.m4a">
            <a:hlinkClick r:id="" action="ppaction://media"/>
          </p:cNvPr>
          <p:cNvPicPr>
            <a:picLocks noRot="1" noChangeAspect="1"/>
          </p:cNvPicPr>
          <p:nvPr>
            <a:audioFile r:link="rId1"/>
          </p:nvPr>
        </p:nvPicPr>
        <p:blipFill>
          <a:blip r:embed="rId6" cstate="print"/>
          <a:stretch>
            <a:fillRect/>
          </a:stretch>
        </p:blipFill>
        <p:spPr>
          <a:xfrm>
            <a:off x="4495800" y="2895600"/>
            <a:ext cx="244475" cy="244475"/>
          </a:xfrm>
          <a:prstGeom prst="rect">
            <a:avLst/>
          </a:prstGeom>
        </p:spPr>
      </p:pic>
    </p:spTree>
  </p:cSld>
  <p:clrMapOvr>
    <a:masterClrMapping/>
  </p:clrMapOvr>
  <p:transition>
    <p:wipe dir="r"/>
    <p:sndAc>
      <p:stSnd>
        <p:snd r:embed="rId4"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r>
              <a:rPr lang="en-US" dirty="0" smtClean="0">
                <a:solidFill>
                  <a:srgbClr val="00B050"/>
                </a:solidFill>
              </a:rPr>
              <a:t>Key Points We’ve Discussed</a:t>
            </a:r>
            <a:endParaRPr lang="en-US" dirty="0">
              <a:solidFill>
                <a:srgbClr val="00B050"/>
              </a:solidFill>
            </a:endParaRPr>
          </a:p>
        </p:txBody>
      </p:sp>
      <p:sp>
        <p:nvSpPr>
          <p:cNvPr id="3" name="Subtitle 2"/>
          <p:cNvSpPr>
            <a:spLocks noGrp="1"/>
          </p:cNvSpPr>
          <p:nvPr>
            <p:ph type="subTitle" idx="1"/>
          </p:nvPr>
        </p:nvSpPr>
        <p:spPr>
          <a:xfrm>
            <a:off x="1143000" y="1143000"/>
            <a:ext cx="7315200" cy="5562600"/>
          </a:xfrm>
        </p:spPr>
        <p:txBody>
          <a:bodyPr>
            <a:normAutofit fontScale="70000" lnSpcReduction="20000"/>
          </a:bodyPr>
          <a:lstStyle/>
          <a:p>
            <a:pPr algn="l">
              <a:buFont typeface="Arial" pitchFamily="34" charset="0"/>
              <a:buChar char="•"/>
            </a:pPr>
            <a:r>
              <a:rPr lang="en-US" sz="3900" dirty="0" smtClean="0">
                <a:solidFill>
                  <a:schemeClr val="tx1"/>
                </a:solidFill>
              </a:rPr>
              <a:t>What is psychoanalysis?</a:t>
            </a:r>
          </a:p>
          <a:p>
            <a:pPr algn="l">
              <a:buFont typeface="Arial" pitchFamily="34" charset="0"/>
              <a:buChar char="•"/>
            </a:pPr>
            <a:r>
              <a:rPr lang="en-US" sz="3900" dirty="0" smtClean="0">
                <a:solidFill>
                  <a:schemeClr val="tx1"/>
                </a:solidFill>
              </a:rPr>
              <a:t>China is the future.</a:t>
            </a:r>
          </a:p>
          <a:p>
            <a:pPr algn="l">
              <a:buFont typeface="Arial" pitchFamily="34" charset="0"/>
              <a:buChar char="•"/>
            </a:pPr>
            <a:r>
              <a:rPr lang="en-US" sz="3900" dirty="0" smtClean="0">
                <a:solidFill>
                  <a:schemeClr val="tx1"/>
                </a:solidFill>
              </a:rPr>
              <a:t>Two languages, two men.</a:t>
            </a:r>
          </a:p>
          <a:p>
            <a:pPr algn="l">
              <a:buFont typeface="Arial" pitchFamily="34" charset="0"/>
              <a:buChar char="•"/>
            </a:pPr>
            <a:r>
              <a:rPr lang="en-US" sz="3900" dirty="0" smtClean="0">
                <a:solidFill>
                  <a:schemeClr val="tx1"/>
                </a:solidFill>
              </a:rPr>
              <a:t>There is no psychoanalytic technique.</a:t>
            </a:r>
          </a:p>
          <a:p>
            <a:pPr algn="l">
              <a:buFont typeface="Arial" pitchFamily="34" charset="0"/>
              <a:buChar char="•"/>
            </a:pPr>
            <a:r>
              <a:rPr lang="en-US" sz="3900" dirty="0" smtClean="0">
                <a:solidFill>
                  <a:schemeClr val="tx1"/>
                </a:solidFill>
              </a:rPr>
              <a:t>Psychoanalysis is like Jazz music.</a:t>
            </a:r>
          </a:p>
          <a:p>
            <a:pPr algn="l">
              <a:buFont typeface="Arial" pitchFamily="34" charset="0"/>
              <a:buChar char="•"/>
            </a:pPr>
            <a:r>
              <a:rPr lang="en-US" sz="3900" dirty="0" smtClean="0">
                <a:solidFill>
                  <a:schemeClr val="tx1"/>
                </a:solidFill>
              </a:rPr>
              <a:t>Transference – historical issues.</a:t>
            </a:r>
          </a:p>
          <a:p>
            <a:pPr algn="l">
              <a:buFont typeface="Arial" pitchFamily="34" charset="0"/>
              <a:buChar char="•"/>
            </a:pPr>
            <a:r>
              <a:rPr lang="en-US" sz="3900" dirty="0" smtClean="0">
                <a:solidFill>
                  <a:schemeClr val="tx1"/>
                </a:solidFill>
              </a:rPr>
              <a:t>Freud’s 3 great discoveries.</a:t>
            </a:r>
          </a:p>
          <a:p>
            <a:pPr algn="l">
              <a:buFont typeface="Arial" pitchFamily="34" charset="0"/>
              <a:buChar char="•"/>
            </a:pPr>
            <a:r>
              <a:rPr lang="en-US" sz="3900" dirty="0" smtClean="0">
                <a:solidFill>
                  <a:schemeClr val="tx1"/>
                </a:solidFill>
              </a:rPr>
              <a:t>What is Transference?</a:t>
            </a:r>
          </a:p>
          <a:p>
            <a:pPr algn="l">
              <a:buFont typeface="Arial" pitchFamily="34" charset="0"/>
              <a:buChar char="•"/>
            </a:pPr>
            <a:r>
              <a:rPr lang="en-US" sz="3900" dirty="0" smtClean="0">
                <a:solidFill>
                  <a:schemeClr val="tx1"/>
                </a:solidFill>
              </a:rPr>
              <a:t>What is Transferred?</a:t>
            </a:r>
          </a:p>
          <a:p>
            <a:pPr algn="l">
              <a:buFont typeface="Arial" pitchFamily="34" charset="0"/>
              <a:buChar char="•"/>
            </a:pPr>
            <a:r>
              <a:rPr lang="en-US" sz="3900" dirty="0" smtClean="0">
                <a:solidFill>
                  <a:schemeClr val="tx1"/>
                </a:solidFill>
              </a:rPr>
              <a:t>What is primal, what is traumatic?</a:t>
            </a:r>
          </a:p>
          <a:p>
            <a:pPr algn="l">
              <a:buFont typeface="Arial" pitchFamily="34" charset="0"/>
              <a:buChar char="•"/>
            </a:pPr>
            <a:r>
              <a:rPr lang="en-US" sz="4000" dirty="0" smtClean="0">
                <a:solidFill>
                  <a:schemeClr val="tx1"/>
                </a:solidFill>
              </a:rPr>
              <a:t>The role of culture.</a:t>
            </a:r>
          </a:p>
          <a:p>
            <a:pPr algn="l">
              <a:buFont typeface="Arial" pitchFamily="34" charset="0"/>
              <a:buChar char="•"/>
            </a:pPr>
            <a:r>
              <a:rPr lang="en-US" sz="4000" dirty="0" smtClean="0">
                <a:solidFill>
                  <a:schemeClr val="tx1"/>
                </a:solidFill>
              </a:rPr>
              <a:t>Transference reactions:  what they look like, what they are, how to use them.</a:t>
            </a:r>
          </a:p>
          <a:p>
            <a:pPr algn="l">
              <a:buFont typeface="Arial" pitchFamily="34" charset="0"/>
              <a:buChar char="•"/>
            </a:pPr>
            <a:endParaRPr lang="en-US" sz="3900" dirty="0" smtClean="0">
              <a:solidFill>
                <a:schemeClr val="tx1"/>
              </a:solidFill>
            </a:endParaRPr>
          </a:p>
          <a:p>
            <a:pPr algn="l">
              <a:buFont typeface="Arial" pitchFamily="34" charset="0"/>
              <a:buChar char="•"/>
            </a:pPr>
            <a:endParaRPr lang="en-US" sz="3900" dirty="0" smtClean="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8153400" cy="1470025"/>
          </a:xfrm>
        </p:spPr>
        <p:txBody>
          <a:bodyPr>
            <a:normAutofit fontScale="90000"/>
          </a:bodyPr>
          <a:lstStyle/>
          <a:p>
            <a:r>
              <a:rPr lang="en-US" dirty="0" smtClean="0">
                <a:solidFill>
                  <a:srgbClr val="00B050"/>
                </a:solidFill>
              </a:rPr>
              <a:t>Psychoanalysis Travels  Into The Future </a:t>
            </a:r>
            <a:br>
              <a:rPr lang="en-US" dirty="0" smtClean="0">
                <a:solidFill>
                  <a:srgbClr val="00B050"/>
                </a:solidFill>
              </a:rPr>
            </a:br>
            <a:r>
              <a:rPr lang="en-US" dirty="0" smtClean="0">
                <a:solidFill>
                  <a:srgbClr val="00B050"/>
                </a:solidFill>
              </a:rPr>
              <a:t>In China </a:t>
            </a:r>
            <a:endParaRPr lang="en-US" dirty="0">
              <a:solidFill>
                <a:srgbClr val="00B050"/>
              </a:solidFill>
            </a:endParaRPr>
          </a:p>
        </p:txBody>
      </p:sp>
      <p:sp>
        <p:nvSpPr>
          <p:cNvPr id="3" name="Subtitle 2"/>
          <p:cNvSpPr>
            <a:spLocks noGrp="1"/>
          </p:cNvSpPr>
          <p:nvPr>
            <p:ph type="subTitle" idx="1"/>
          </p:nvPr>
        </p:nvSpPr>
        <p:spPr>
          <a:xfrm>
            <a:off x="838200" y="1219200"/>
            <a:ext cx="7543800" cy="5638800"/>
          </a:xfrm>
        </p:spPr>
        <p:txBody>
          <a:bodyPr>
            <a:normAutofit/>
          </a:bodyPr>
          <a:lstStyle/>
          <a:p>
            <a:endParaRPr lang="en-US" sz="3600"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2050" name="Picture 2" descr="C:\Users\MarkT500\Pictures\2009_10_20\IMG_2338.JPG"/>
          <p:cNvPicPr>
            <a:picLocks noChangeAspect="1" noChangeArrowheads="1"/>
          </p:cNvPicPr>
          <p:nvPr/>
        </p:nvPicPr>
        <p:blipFill>
          <a:blip r:embed="rId4" cstate="print"/>
          <a:srcRect/>
          <a:stretch>
            <a:fillRect/>
          </a:stretch>
        </p:blipFill>
        <p:spPr bwMode="auto">
          <a:xfrm>
            <a:off x="990600" y="1504950"/>
            <a:ext cx="7137400" cy="5353050"/>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solidFill>
                  <a:srgbClr val="00B050"/>
                </a:solidFill>
              </a:rPr>
              <a:t>“Two Languages,</a:t>
            </a:r>
            <a:br>
              <a:rPr lang="en-US" dirty="0" smtClean="0">
                <a:solidFill>
                  <a:srgbClr val="00B050"/>
                </a:solidFill>
              </a:rPr>
            </a:br>
            <a:r>
              <a:rPr lang="en-US" dirty="0" smtClean="0">
                <a:solidFill>
                  <a:srgbClr val="00B050"/>
                </a:solidFill>
              </a:rPr>
              <a:t>Two Men”</a:t>
            </a:r>
            <a:endParaRPr lang="en-US" dirty="0"/>
          </a:p>
        </p:txBody>
      </p:sp>
      <p:sp>
        <p:nvSpPr>
          <p:cNvPr id="3" name="Subtitle 2"/>
          <p:cNvSpPr>
            <a:spLocks noGrp="1"/>
          </p:cNvSpPr>
          <p:nvPr>
            <p:ph type="body" idx="4294967295"/>
          </p:nvPr>
        </p:nvSpPr>
        <p:spPr>
          <a:xfrm>
            <a:off x="0" y="1535113"/>
            <a:ext cx="4040188" cy="639762"/>
          </a:xfrm>
        </p:spPr>
        <p:txBody>
          <a:bodyPr>
            <a:normAutofit/>
          </a:bodyPr>
          <a:lstStyle/>
          <a:p>
            <a:pPr lvl="2" algn="l"/>
            <a:endParaRPr lang="en-US" sz="3100" dirty="0">
              <a:solidFill>
                <a:schemeClr val="tx1"/>
              </a:solidFill>
            </a:endParaRPr>
          </a:p>
          <a:p>
            <a:pPr lvl="2" algn="l"/>
            <a:endParaRPr lang="en-US" dirty="0" smtClean="0">
              <a:solidFill>
                <a:schemeClr val="tx1"/>
              </a:solidFill>
            </a:endParaRPr>
          </a:p>
          <a:p>
            <a:pPr lvl="2" algn="l"/>
            <a:endParaRPr lang="en-US" dirty="0">
              <a:solidFill>
                <a:schemeClr val="tx1"/>
              </a:solidFill>
            </a:endParaRPr>
          </a:p>
        </p:txBody>
      </p:sp>
      <p:pic>
        <p:nvPicPr>
          <p:cNvPr id="2050" name="Picture 2" descr="http://blogs.jsonline.com/blogs/raisingkane/obama_dressed.jpg"/>
          <p:cNvPicPr>
            <a:picLocks noChangeAspect="1" noChangeArrowheads="1"/>
          </p:cNvPicPr>
          <p:nvPr/>
        </p:nvPicPr>
        <p:blipFill>
          <a:blip r:embed="rId4" cstate="print"/>
          <a:srcRect/>
          <a:stretch>
            <a:fillRect/>
          </a:stretch>
        </p:blipFill>
        <p:spPr bwMode="auto">
          <a:xfrm>
            <a:off x="2133600" y="1828800"/>
            <a:ext cx="6283911" cy="4724400"/>
          </a:xfrm>
          <a:prstGeom prst="rect">
            <a:avLst/>
          </a:prstGeom>
          <a:noFill/>
        </p:spPr>
      </p:pic>
      <p:pic>
        <p:nvPicPr>
          <p:cNvPr id="2052" name="Picture 4" descr="http://www.plc.edu/images/barack-obama.jpg"/>
          <p:cNvPicPr>
            <a:picLocks noChangeAspect="1" noChangeArrowheads="1"/>
          </p:cNvPicPr>
          <p:nvPr/>
        </p:nvPicPr>
        <p:blipFill>
          <a:blip r:embed="rId5" cstate="print"/>
          <a:srcRect/>
          <a:stretch>
            <a:fillRect/>
          </a:stretch>
        </p:blipFill>
        <p:spPr bwMode="auto">
          <a:xfrm>
            <a:off x="762000" y="1817942"/>
            <a:ext cx="3733799" cy="4733760"/>
          </a:xfrm>
          <a:prstGeom prst="rect">
            <a:avLst/>
          </a:prstGeom>
          <a:noFill/>
        </p:spPr>
      </p:pic>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solidFill>
                  <a:srgbClr val="00B050"/>
                </a:solidFill>
              </a:rPr>
              <a:t>Psychoanalytic Technique</a:t>
            </a:r>
            <a:endParaRPr lang="en-US" dirty="0">
              <a:solidFill>
                <a:srgbClr val="00B050"/>
              </a:solidFill>
            </a:endParaRPr>
          </a:p>
        </p:txBody>
      </p:sp>
      <p:sp>
        <p:nvSpPr>
          <p:cNvPr id="3" name="Subtitle 2"/>
          <p:cNvSpPr>
            <a:spLocks noGrp="1"/>
          </p:cNvSpPr>
          <p:nvPr>
            <p:ph type="subTitle" idx="1"/>
          </p:nvPr>
        </p:nvSpPr>
        <p:spPr>
          <a:xfrm>
            <a:off x="1066800" y="1676400"/>
            <a:ext cx="7467600" cy="4876800"/>
          </a:xfrm>
        </p:spPr>
        <p:txBody>
          <a:bodyPr>
            <a:normAutofit/>
          </a:bodyPr>
          <a:lstStyle/>
          <a:p>
            <a:pPr marL="514350" indent="-514350" algn="l">
              <a:buFont typeface="+mj-lt"/>
              <a:buAutoNum type="arabicPeriod"/>
            </a:pPr>
            <a:r>
              <a:rPr lang="en-US" dirty="0" smtClean="0">
                <a:solidFill>
                  <a:schemeClr val="tx1"/>
                </a:solidFill>
              </a:rPr>
              <a:t>There is no psychoanalytic technique.</a:t>
            </a:r>
          </a:p>
          <a:p>
            <a:pPr algn="l">
              <a:buFont typeface="Arial" pitchFamily="34" charset="0"/>
              <a:buChar char="•"/>
            </a:pPr>
            <a:endParaRPr lang="en-US" dirty="0" smtClean="0">
              <a:solidFill>
                <a:schemeClr val="tx1"/>
              </a:solidFill>
            </a:endParaRPr>
          </a:p>
          <a:p>
            <a:pPr marL="514350" indent="-514350" algn="l"/>
            <a:r>
              <a:rPr lang="en-US" dirty="0" smtClean="0">
                <a:solidFill>
                  <a:schemeClr val="tx1"/>
                </a:solidFill>
              </a:rPr>
              <a:t>2.  We have only a </a:t>
            </a:r>
            <a:r>
              <a:rPr lang="en-US" b="1" i="1" dirty="0" smtClean="0">
                <a:solidFill>
                  <a:schemeClr val="tx1"/>
                </a:solidFill>
              </a:rPr>
              <a:t>theory</a:t>
            </a:r>
            <a:r>
              <a:rPr lang="en-US" dirty="0" smtClean="0">
                <a:solidFill>
                  <a:schemeClr val="tx1"/>
                </a:solidFill>
              </a:rPr>
              <a:t> of technique:</a:t>
            </a:r>
          </a:p>
          <a:p>
            <a:pPr lvl="2" algn="l">
              <a:buFont typeface="Arial" pitchFamily="34" charset="0"/>
              <a:buChar char="•"/>
            </a:pPr>
            <a:r>
              <a:rPr lang="en-US" dirty="0" smtClean="0">
                <a:solidFill>
                  <a:schemeClr val="tx1"/>
                </a:solidFill>
              </a:rPr>
              <a:t>We ask the patient to free associate…and watch him fail.</a:t>
            </a:r>
          </a:p>
          <a:p>
            <a:pPr lvl="2" algn="l">
              <a:buFont typeface="Arial" pitchFamily="34" charset="0"/>
              <a:buChar char="•"/>
            </a:pPr>
            <a:r>
              <a:rPr lang="en-US" dirty="0" smtClean="0">
                <a:solidFill>
                  <a:schemeClr val="tx1"/>
                </a:solidFill>
              </a:rPr>
              <a:t>We try to obey the “rule of abstinence”… and watch ourselves fail.</a:t>
            </a:r>
          </a:p>
          <a:p>
            <a:pPr lvl="2" algn="l">
              <a:buFont typeface="Arial" pitchFamily="34" charset="0"/>
              <a:buChar char="•"/>
            </a:pPr>
            <a:r>
              <a:rPr lang="en-US" dirty="0" smtClean="0">
                <a:solidFill>
                  <a:schemeClr val="tx1"/>
                </a:solidFill>
              </a:rPr>
              <a:t>By understand both failures, the analytic process moves forward.</a:t>
            </a:r>
          </a:p>
          <a:p>
            <a:pPr algn="l">
              <a:buFont typeface="Arial" pitchFamily="34" charset="0"/>
              <a:buChar char="•"/>
            </a:pPr>
            <a:endParaRPr lang="en-US" dirty="0" smtClean="0">
              <a:solidFill>
                <a:schemeClr val="tx1"/>
              </a:solidFill>
            </a:endParaRPr>
          </a:p>
          <a:p>
            <a:endParaRPr lang="en-US" dirty="0">
              <a:solidFill>
                <a:schemeClr val="tx1"/>
              </a:solidFill>
            </a:endParaRPr>
          </a:p>
        </p:txBody>
      </p:sp>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solidFill>
                  <a:srgbClr val="00B050"/>
                </a:solidFill>
              </a:rPr>
              <a:t>Psychoanalysis = Jazz Music </a:t>
            </a:r>
            <a:endParaRPr lang="en-US" dirty="0">
              <a:solidFill>
                <a:srgbClr val="00B050"/>
              </a:solidFill>
            </a:endParaRPr>
          </a:p>
        </p:txBody>
      </p:sp>
      <p:sp>
        <p:nvSpPr>
          <p:cNvPr id="3" name="Subtitle 2"/>
          <p:cNvSpPr>
            <a:spLocks noGrp="1"/>
          </p:cNvSpPr>
          <p:nvPr>
            <p:ph type="subTitle" idx="1"/>
          </p:nvPr>
        </p:nvSpPr>
        <p:spPr>
          <a:xfrm>
            <a:off x="1371600" y="1219200"/>
            <a:ext cx="6477000" cy="5410200"/>
          </a:xfrm>
        </p:spPr>
        <p:txBody>
          <a:bodyPr>
            <a:normAutofit lnSpcReduction="10000"/>
          </a:bodyPr>
          <a:lstStyle/>
          <a:p>
            <a:r>
              <a:rPr lang="en-US" sz="4400" dirty="0" smtClean="0">
                <a:solidFill>
                  <a:schemeClr val="tx1"/>
                </a:solidFill>
              </a:rPr>
              <a:t>Structure </a:t>
            </a:r>
          </a:p>
          <a:p>
            <a:r>
              <a:rPr lang="en-US" sz="4400" dirty="0" smtClean="0">
                <a:solidFill>
                  <a:schemeClr val="tx1"/>
                </a:solidFill>
              </a:rPr>
              <a:t>&amp;</a:t>
            </a:r>
          </a:p>
          <a:p>
            <a:r>
              <a:rPr lang="en-US" sz="4400" dirty="0" smtClean="0">
                <a:solidFill>
                  <a:schemeClr val="tx1"/>
                </a:solidFill>
              </a:rPr>
              <a:t>Improvisation</a:t>
            </a:r>
          </a:p>
          <a:p>
            <a:endParaRPr lang="en-US" sz="4400" dirty="0" smtClean="0">
              <a:solidFill>
                <a:schemeClr val="tx1"/>
              </a:solidFill>
            </a:endParaRPr>
          </a:p>
          <a:p>
            <a:r>
              <a:rPr lang="en-US" sz="4400" dirty="0" smtClean="0">
                <a:solidFill>
                  <a:schemeClr val="tx1"/>
                </a:solidFill>
              </a:rPr>
              <a:t>Discipline</a:t>
            </a:r>
          </a:p>
          <a:p>
            <a:r>
              <a:rPr lang="en-US" sz="4400" dirty="0" smtClean="0">
                <a:solidFill>
                  <a:schemeClr val="tx1"/>
                </a:solidFill>
              </a:rPr>
              <a:t>&amp;</a:t>
            </a:r>
          </a:p>
          <a:p>
            <a:r>
              <a:rPr lang="en-US" sz="4400" dirty="0" smtClean="0">
                <a:solidFill>
                  <a:schemeClr val="tx1"/>
                </a:solidFill>
              </a:rPr>
              <a:t>Play</a:t>
            </a:r>
          </a:p>
          <a:p>
            <a:endParaRPr lang="en-US" dirty="0">
              <a:solidFill>
                <a:schemeClr val="tx1"/>
              </a:solidFill>
            </a:endParaRPr>
          </a:p>
        </p:txBody>
      </p:sp>
      <p:pic>
        <p:nvPicPr>
          <p:cNvPr id="5" name="06 Lady Be Good.wma">
            <a:hlinkClick r:id="" action="ppaction://media"/>
          </p:cNvPr>
          <p:cNvPicPr>
            <a:picLocks noRot="1" noChangeAspect="1"/>
          </p:cNvPicPr>
          <p:nvPr>
            <a:audioFile r:link="rId1"/>
          </p:nvPr>
        </p:nvPicPr>
        <p:blipFill>
          <a:blip r:embed="rId5" cstate="print"/>
          <a:stretch>
            <a:fillRect/>
          </a:stretch>
        </p:blipFill>
        <p:spPr>
          <a:xfrm>
            <a:off x="4495800" y="3657600"/>
            <a:ext cx="244475" cy="244475"/>
          </a:xfrm>
          <a:prstGeom prst="rect">
            <a:avLst/>
          </a:prstGeom>
        </p:spPr>
      </p:pic>
    </p:spTree>
  </p:cSld>
  <p:clrMapOvr>
    <a:masterClrMapping/>
  </p:clrMapOvr>
  <p:transition>
    <p:wipe dir="r"/>
    <p:sndAc>
      <p:stSnd>
        <p:snd r:embed="rId4" name="arrow.wav"/>
      </p:stSnd>
    </p:sndAc>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fontScale="90000"/>
          </a:bodyPr>
          <a:lstStyle/>
          <a:p>
            <a:r>
              <a:rPr lang="en-US" dirty="0" smtClean="0">
                <a:solidFill>
                  <a:srgbClr val="00B050"/>
                </a:solidFill>
              </a:rPr>
              <a:t>Transference Analysis</a:t>
            </a:r>
            <a:br>
              <a:rPr lang="en-US" dirty="0" smtClean="0">
                <a:solidFill>
                  <a:srgbClr val="00B050"/>
                </a:solidFill>
              </a:rPr>
            </a:br>
            <a:r>
              <a:rPr lang="en-US" dirty="0" smtClean="0">
                <a:solidFill>
                  <a:srgbClr val="00B050"/>
                </a:solidFill>
              </a:rPr>
              <a:t>Early Historical Roots</a:t>
            </a:r>
            <a:br>
              <a:rPr lang="en-US" dirty="0" smtClean="0">
                <a:solidFill>
                  <a:srgbClr val="00B050"/>
                </a:solidFill>
              </a:rPr>
            </a:br>
            <a:endParaRPr lang="en-US" dirty="0"/>
          </a:p>
        </p:txBody>
      </p:sp>
      <p:sp>
        <p:nvSpPr>
          <p:cNvPr id="3" name="Subtitle 2"/>
          <p:cNvSpPr>
            <a:spLocks noGrp="1"/>
          </p:cNvSpPr>
          <p:nvPr>
            <p:ph type="subTitle" idx="1"/>
          </p:nvPr>
        </p:nvSpPr>
        <p:spPr>
          <a:xfrm>
            <a:off x="609600" y="4495800"/>
            <a:ext cx="7620000" cy="2362200"/>
          </a:xfrm>
        </p:spPr>
        <p:txBody>
          <a:bodyPr>
            <a:normAutofit lnSpcReduction="10000"/>
          </a:bodyPr>
          <a:lstStyle/>
          <a:p>
            <a:pPr lvl="2" algn="l">
              <a:buFont typeface="Arial" pitchFamily="34" charset="0"/>
              <a:buChar char="•"/>
            </a:pPr>
            <a:r>
              <a:rPr lang="en-US" dirty="0"/>
              <a:t> </a:t>
            </a:r>
            <a:r>
              <a:rPr lang="en-US" dirty="0">
                <a:solidFill>
                  <a:schemeClr val="tx1"/>
                </a:solidFill>
              </a:rPr>
              <a:t>Freud ( 1893-95) </a:t>
            </a:r>
            <a:r>
              <a:rPr lang="en-US" b="1" i="1" dirty="0" smtClean="0">
                <a:solidFill>
                  <a:schemeClr val="tx1"/>
                </a:solidFill>
              </a:rPr>
              <a:t>Studies </a:t>
            </a:r>
            <a:r>
              <a:rPr lang="en-US" b="1" i="1" dirty="0">
                <a:solidFill>
                  <a:schemeClr val="tx1"/>
                </a:solidFill>
              </a:rPr>
              <a:t>in </a:t>
            </a:r>
            <a:r>
              <a:rPr lang="en-US" b="1" i="1" dirty="0" smtClean="0">
                <a:solidFill>
                  <a:schemeClr val="tx1"/>
                </a:solidFill>
              </a:rPr>
              <a:t>Hysteria  </a:t>
            </a:r>
            <a:r>
              <a:rPr lang="en-US" dirty="0">
                <a:solidFill>
                  <a:schemeClr val="tx1"/>
                </a:solidFill>
              </a:rPr>
              <a:t>– </a:t>
            </a:r>
            <a:endParaRPr lang="en-US" dirty="0" smtClean="0">
              <a:solidFill>
                <a:schemeClr val="tx1"/>
              </a:solidFill>
            </a:endParaRPr>
          </a:p>
          <a:p>
            <a:pPr lvl="3" algn="l">
              <a:buFont typeface="Arial" pitchFamily="34" charset="0"/>
              <a:buChar char="•"/>
            </a:pPr>
            <a:r>
              <a:rPr lang="en-US" dirty="0" smtClean="0">
                <a:solidFill>
                  <a:schemeClr val="tx1"/>
                </a:solidFill>
              </a:rPr>
              <a:t> Transference was a “false connection” onto the analyst, initially though </a:t>
            </a:r>
            <a:r>
              <a:rPr lang="en-US" dirty="0">
                <a:solidFill>
                  <a:schemeClr val="tx1"/>
                </a:solidFill>
              </a:rPr>
              <a:t>was a </a:t>
            </a:r>
            <a:r>
              <a:rPr lang="en-US" dirty="0" smtClean="0">
                <a:solidFill>
                  <a:schemeClr val="tx1"/>
                </a:solidFill>
              </a:rPr>
              <a:t>disadvantage.</a:t>
            </a:r>
            <a:endParaRPr lang="en-US" dirty="0">
              <a:solidFill>
                <a:schemeClr val="tx1"/>
              </a:solidFill>
            </a:endParaRPr>
          </a:p>
          <a:p>
            <a:pPr lvl="2" algn="l">
              <a:buFont typeface="Arial" pitchFamily="34" charset="0"/>
              <a:buChar char="•"/>
            </a:pPr>
            <a:r>
              <a:rPr lang="en-US" dirty="0">
                <a:solidFill>
                  <a:schemeClr val="tx1"/>
                </a:solidFill>
              </a:rPr>
              <a:t>Freud (1905) -</a:t>
            </a:r>
            <a:r>
              <a:rPr lang="en-US" b="1" i="1" dirty="0">
                <a:solidFill>
                  <a:schemeClr val="tx1"/>
                </a:solidFill>
              </a:rPr>
              <a:t>Dora</a:t>
            </a:r>
            <a:r>
              <a:rPr lang="en-US" i="1" dirty="0">
                <a:solidFill>
                  <a:schemeClr val="tx1"/>
                </a:solidFill>
              </a:rPr>
              <a:t> </a:t>
            </a:r>
            <a:r>
              <a:rPr lang="en-US" dirty="0">
                <a:solidFill>
                  <a:schemeClr val="tx1"/>
                </a:solidFill>
              </a:rPr>
              <a:t>– </a:t>
            </a:r>
            <a:r>
              <a:rPr lang="en-US" dirty="0" smtClean="0">
                <a:solidFill>
                  <a:schemeClr val="tx1"/>
                </a:solidFill>
              </a:rPr>
              <a:t>a failed treatment.</a:t>
            </a:r>
            <a:endParaRPr lang="en-US" dirty="0" smtClean="0">
              <a:solidFill>
                <a:schemeClr val="tx1"/>
              </a:solidFill>
            </a:endParaRPr>
          </a:p>
          <a:p>
            <a:pPr lvl="3" algn="l">
              <a:buFont typeface="Arial" pitchFamily="34" charset="0"/>
              <a:buChar char="•"/>
            </a:pPr>
            <a:r>
              <a:rPr lang="en-US" dirty="0" smtClean="0">
                <a:solidFill>
                  <a:schemeClr val="tx1"/>
                </a:solidFill>
              </a:rPr>
              <a:t>failure </a:t>
            </a:r>
            <a:r>
              <a:rPr lang="en-US" dirty="0">
                <a:solidFill>
                  <a:schemeClr val="tx1"/>
                </a:solidFill>
              </a:rPr>
              <a:t>to analyze the negative transference </a:t>
            </a:r>
            <a:r>
              <a:rPr lang="en-US" dirty="0" smtClean="0">
                <a:solidFill>
                  <a:schemeClr val="tx1"/>
                </a:solidFill>
              </a:rPr>
              <a:t>produced disruption, premature </a:t>
            </a:r>
            <a:r>
              <a:rPr lang="en-US" dirty="0">
                <a:solidFill>
                  <a:schemeClr val="tx1"/>
                </a:solidFill>
              </a:rPr>
              <a:t>termination </a:t>
            </a:r>
            <a:r>
              <a:rPr lang="en-US" dirty="0" smtClean="0">
                <a:solidFill>
                  <a:schemeClr val="tx1"/>
                </a:solidFill>
              </a:rPr>
              <a:t>and </a:t>
            </a:r>
            <a:r>
              <a:rPr lang="en-US" dirty="0">
                <a:solidFill>
                  <a:schemeClr val="tx1"/>
                </a:solidFill>
              </a:rPr>
              <a:t>failure of </a:t>
            </a:r>
            <a:r>
              <a:rPr lang="en-US" dirty="0" smtClean="0">
                <a:solidFill>
                  <a:schemeClr val="tx1"/>
                </a:solidFill>
              </a:rPr>
              <a:t>the treatment</a:t>
            </a:r>
            <a:r>
              <a:rPr lang="en-US" dirty="0">
                <a:solidFill>
                  <a:schemeClr val="tx1"/>
                </a:solidFill>
              </a:rPr>
              <a:t>.</a:t>
            </a:r>
          </a:p>
          <a:p>
            <a:pPr algn="l"/>
            <a:endParaRPr lang="en-US" dirty="0"/>
          </a:p>
        </p:txBody>
      </p:sp>
      <p:pic>
        <p:nvPicPr>
          <p:cNvPr id="4" name="Picture 3" descr="[]"/>
          <p:cNvPicPr/>
          <p:nvPr/>
        </p:nvPicPr>
        <p:blipFill>
          <a:blip r:embed="rId4" r:link="rId5" cstate="print"/>
          <a:srcRect/>
          <a:stretch>
            <a:fillRect/>
          </a:stretch>
        </p:blipFill>
        <p:spPr bwMode="auto">
          <a:xfrm>
            <a:off x="2895600" y="1143000"/>
            <a:ext cx="3581400" cy="3352800"/>
          </a:xfrm>
          <a:prstGeom prst="rect">
            <a:avLst/>
          </a:prstGeom>
          <a:noFill/>
          <a:ln w="9525">
            <a:noFill/>
            <a:miter lim="800000"/>
            <a:headEnd/>
            <a:tailEnd/>
          </a:ln>
        </p:spPr>
      </p:pic>
    </p:spTree>
  </p:cSld>
  <p:clrMapOvr>
    <a:masterClrMapping/>
  </p:clrMapOvr>
  <p:transition>
    <p:wipe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fontScale="90000"/>
          </a:bodyPr>
          <a:lstStyle/>
          <a:p>
            <a:r>
              <a:rPr lang="en-US" dirty="0" smtClean="0">
                <a:solidFill>
                  <a:srgbClr val="00B050"/>
                </a:solidFill>
              </a:rPr>
              <a:t>Transference Analysis</a:t>
            </a:r>
            <a:br>
              <a:rPr lang="en-US" dirty="0" smtClean="0">
                <a:solidFill>
                  <a:srgbClr val="00B050"/>
                </a:solidFill>
              </a:rPr>
            </a:br>
            <a:r>
              <a:rPr lang="en-US" dirty="0" smtClean="0">
                <a:solidFill>
                  <a:srgbClr val="00B050"/>
                </a:solidFill>
              </a:rPr>
              <a:t>Early Historical Roots - bibliography</a:t>
            </a:r>
            <a:br>
              <a:rPr lang="en-US" dirty="0" smtClean="0">
                <a:solidFill>
                  <a:srgbClr val="00B050"/>
                </a:solidFill>
              </a:rPr>
            </a:br>
            <a:endParaRPr lang="en-US" dirty="0"/>
          </a:p>
        </p:txBody>
      </p:sp>
      <p:sp>
        <p:nvSpPr>
          <p:cNvPr id="3" name="Subtitle 2"/>
          <p:cNvSpPr>
            <a:spLocks noGrp="1"/>
          </p:cNvSpPr>
          <p:nvPr>
            <p:ph type="subTitle" idx="1"/>
          </p:nvPr>
        </p:nvSpPr>
        <p:spPr>
          <a:xfrm>
            <a:off x="228600" y="1295400"/>
            <a:ext cx="8153400" cy="5562600"/>
          </a:xfrm>
        </p:spPr>
        <p:txBody>
          <a:bodyPr>
            <a:normAutofit fontScale="92500" lnSpcReduction="10000"/>
          </a:bodyPr>
          <a:lstStyle/>
          <a:p>
            <a:pPr lvl="2" algn="l">
              <a:buFont typeface="Arial" pitchFamily="34" charset="0"/>
              <a:buChar char="•"/>
            </a:pPr>
            <a:r>
              <a:rPr lang="en-US" dirty="0" smtClean="0">
                <a:solidFill>
                  <a:schemeClr val="tx1"/>
                </a:solidFill>
              </a:rPr>
              <a:t>Freud </a:t>
            </a:r>
            <a:r>
              <a:rPr lang="en-US" dirty="0">
                <a:solidFill>
                  <a:schemeClr val="tx1"/>
                </a:solidFill>
              </a:rPr>
              <a:t>“The Dynamics of Transference” (1912</a:t>
            </a:r>
            <a:r>
              <a:rPr lang="en-US" dirty="0" smtClean="0">
                <a:solidFill>
                  <a:schemeClr val="tx1"/>
                </a:solidFill>
              </a:rPr>
              <a:t>)</a:t>
            </a:r>
          </a:p>
          <a:p>
            <a:pPr lvl="2" algn="l">
              <a:buFont typeface="Arial" pitchFamily="34" charset="0"/>
              <a:buChar char="•"/>
            </a:pPr>
            <a:endParaRPr lang="en-US" dirty="0">
              <a:solidFill>
                <a:schemeClr val="tx1"/>
              </a:solidFill>
            </a:endParaRPr>
          </a:p>
          <a:p>
            <a:pPr lvl="2" algn="l">
              <a:buFont typeface="Arial" pitchFamily="34" charset="0"/>
              <a:buChar char="•"/>
            </a:pPr>
            <a:r>
              <a:rPr lang="en-US" dirty="0">
                <a:solidFill>
                  <a:schemeClr val="tx1"/>
                </a:solidFill>
              </a:rPr>
              <a:t>Freud (1915) – “Observations of Transference Love</a:t>
            </a:r>
            <a:r>
              <a:rPr lang="en-US" dirty="0" smtClean="0">
                <a:solidFill>
                  <a:schemeClr val="tx1"/>
                </a:solidFill>
              </a:rPr>
              <a:t>”</a:t>
            </a:r>
          </a:p>
          <a:p>
            <a:pPr lvl="2" algn="l">
              <a:buFont typeface="Arial" pitchFamily="34" charset="0"/>
              <a:buChar char="•"/>
            </a:pPr>
            <a:endParaRPr lang="en-US" dirty="0">
              <a:solidFill>
                <a:schemeClr val="tx1"/>
              </a:solidFill>
            </a:endParaRPr>
          </a:p>
          <a:p>
            <a:pPr lvl="2" algn="l">
              <a:buFont typeface="Arial" pitchFamily="34" charset="0"/>
              <a:buChar char="•"/>
            </a:pPr>
            <a:r>
              <a:rPr lang="en-US" dirty="0">
                <a:solidFill>
                  <a:schemeClr val="tx1"/>
                </a:solidFill>
              </a:rPr>
              <a:t>Freud (1916-17) “Transference” and “Analytic Therapy” in </a:t>
            </a:r>
            <a:r>
              <a:rPr lang="en-US" i="1" dirty="0">
                <a:solidFill>
                  <a:schemeClr val="tx1"/>
                </a:solidFill>
              </a:rPr>
              <a:t>Introductory </a:t>
            </a:r>
            <a:r>
              <a:rPr lang="en-US" i="1" dirty="0" smtClean="0">
                <a:solidFill>
                  <a:schemeClr val="tx1"/>
                </a:solidFill>
              </a:rPr>
              <a:t>Lectures</a:t>
            </a:r>
          </a:p>
          <a:p>
            <a:pPr lvl="2" algn="l">
              <a:buFont typeface="Arial" pitchFamily="34" charset="0"/>
              <a:buChar char="•"/>
            </a:pPr>
            <a:endParaRPr lang="en-US" dirty="0">
              <a:solidFill>
                <a:schemeClr val="tx1"/>
              </a:solidFill>
            </a:endParaRPr>
          </a:p>
          <a:p>
            <a:pPr lvl="2" algn="l">
              <a:buFont typeface="Arial" pitchFamily="34" charset="0"/>
              <a:buChar char="•"/>
            </a:pPr>
            <a:r>
              <a:rPr lang="en-US" dirty="0">
                <a:solidFill>
                  <a:schemeClr val="tx1"/>
                </a:solidFill>
              </a:rPr>
              <a:t>Freud (1920) </a:t>
            </a:r>
            <a:r>
              <a:rPr lang="en-US" i="1" dirty="0">
                <a:solidFill>
                  <a:schemeClr val="tx1"/>
                </a:solidFill>
              </a:rPr>
              <a:t>Beyond the Pleasure </a:t>
            </a:r>
            <a:r>
              <a:rPr lang="en-US" i="1" dirty="0" smtClean="0">
                <a:solidFill>
                  <a:schemeClr val="tx1"/>
                </a:solidFill>
              </a:rPr>
              <a:t>Principal</a:t>
            </a:r>
          </a:p>
          <a:p>
            <a:pPr lvl="2" algn="l">
              <a:buFont typeface="Arial" pitchFamily="34" charset="0"/>
              <a:buChar char="•"/>
            </a:pPr>
            <a:endParaRPr lang="en-US" dirty="0">
              <a:solidFill>
                <a:schemeClr val="tx1"/>
              </a:solidFill>
            </a:endParaRPr>
          </a:p>
          <a:p>
            <a:pPr lvl="2" algn="l">
              <a:buFont typeface="Arial" pitchFamily="34" charset="0"/>
              <a:buChar char="•"/>
            </a:pPr>
            <a:r>
              <a:rPr lang="en-US" dirty="0">
                <a:solidFill>
                  <a:schemeClr val="tx1"/>
                </a:solidFill>
              </a:rPr>
              <a:t>Glover (1928</a:t>
            </a:r>
            <a:r>
              <a:rPr lang="en-US" dirty="0" smtClean="0">
                <a:solidFill>
                  <a:schemeClr val="tx1"/>
                </a:solidFill>
              </a:rPr>
              <a:t>)</a:t>
            </a:r>
          </a:p>
          <a:p>
            <a:pPr lvl="2" algn="l">
              <a:buFont typeface="Arial" pitchFamily="34" charset="0"/>
              <a:buChar char="•"/>
            </a:pPr>
            <a:endParaRPr lang="en-US" dirty="0" smtClean="0">
              <a:solidFill>
                <a:schemeClr val="tx1"/>
              </a:solidFill>
            </a:endParaRPr>
          </a:p>
          <a:p>
            <a:pPr lvl="2" algn="l">
              <a:buFont typeface="Arial" pitchFamily="34" charset="0"/>
              <a:buChar char="•"/>
            </a:pPr>
            <a:r>
              <a:rPr lang="en-US" dirty="0" smtClean="0">
                <a:solidFill>
                  <a:schemeClr val="tx1"/>
                </a:solidFill>
              </a:rPr>
              <a:t>Ella </a:t>
            </a:r>
            <a:r>
              <a:rPr lang="en-US" dirty="0">
                <a:solidFill>
                  <a:schemeClr val="tx1"/>
                </a:solidFill>
              </a:rPr>
              <a:t>Freeman Sharpe’s (1930) technical </a:t>
            </a:r>
            <a:r>
              <a:rPr lang="en-US" dirty="0" smtClean="0">
                <a:solidFill>
                  <a:schemeClr val="tx1"/>
                </a:solidFill>
              </a:rPr>
              <a:t>papers</a:t>
            </a:r>
          </a:p>
          <a:p>
            <a:pPr lvl="2" algn="l">
              <a:buFont typeface="Arial" pitchFamily="34" charset="0"/>
              <a:buChar char="•"/>
            </a:pPr>
            <a:endParaRPr lang="en-US" dirty="0">
              <a:solidFill>
                <a:schemeClr val="tx1"/>
              </a:solidFill>
            </a:endParaRPr>
          </a:p>
          <a:p>
            <a:pPr lvl="2" algn="l">
              <a:buFont typeface="Arial" pitchFamily="34" charset="0"/>
              <a:buChar char="•"/>
            </a:pPr>
            <a:r>
              <a:rPr lang="en-US" dirty="0">
                <a:solidFill>
                  <a:schemeClr val="tx1"/>
                </a:solidFill>
              </a:rPr>
              <a:t>Freud (1937) </a:t>
            </a:r>
            <a:r>
              <a:rPr lang="en-US" i="1" dirty="0">
                <a:solidFill>
                  <a:schemeClr val="tx1"/>
                </a:solidFill>
              </a:rPr>
              <a:t>Analysis Terminable or Interminable</a:t>
            </a:r>
            <a:endParaRPr lang="en-US" dirty="0">
              <a:solidFill>
                <a:schemeClr val="tx1"/>
              </a:solidFill>
            </a:endParaRPr>
          </a:p>
          <a:p>
            <a:pPr algn="l"/>
            <a:endParaRPr lang="en-US" dirty="0"/>
          </a:p>
        </p:txBody>
      </p:sp>
    </p:spTree>
  </p:cSld>
  <p:clrMapOvr>
    <a:masterClrMapping/>
  </p:clrMapOvr>
  <p:transition>
    <p:wipe dir="r"/>
    <p:sndAc>
      <p:stSnd>
        <p:snd r:embed="rId3" name="arrow.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10443</TotalTime>
  <Words>1557</Words>
  <Application>Microsoft Office PowerPoint</Application>
  <PresentationFormat>On-screen Show (4:3)</PresentationFormat>
  <Paragraphs>316</Paragraphs>
  <Slides>37</Slides>
  <Notes>37</Notes>
  <HiddenSlides>0</HiddenSlides>
  <MMClips>2</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What is Psychoanalysis &amp; What is Transference Analysis?</vt:lpstr>
      <vt:lpstr>Key Points</vt:lpstr>
      <vt:lpstr>What is Psychoanalysis?</vt:lpstr>
      <vt:lpstr>Psychoanalysis Travels  Into The Future  In China </vt:lpstr>
      <vt:lpstr>“Two Languages, Two Men”</vt:lpstr>
      <vt:lpstr>Psychoanalytic Technique</vt:lpstr>
      <vt:lpstr>Psychoanalysis = Jazz Music </vt:lpstr>
      <vt:lpstr>Transference Analysis Early Historical Roots </vt:lpstr>
      <vt:lpstr>Transference Analysis Early Historical Roots - bibliography </vt:lpstr>
      <vt:lpstr>Transference Analysis Early Historical Roots </vt:lpstr>
      <vt:lpstr>Freud’s 3 Great Discoveries </vt:lpstr>
      <vt:lpstr> Freud’s 3 Great Discoveries </vt:lpstr>
      <vt:lpstr>Psychoanalysis</vt:lpstr>
      <vt:lpstr>Freud’s 3 Great Discoveries </vt:lpstr>
      <vt:lpstr>Transference In Psychotherapy &amp; Psychoanalysis </vt:lpstr>
      <vt:lpstr>What is Transference? </vt:lpstr>
      <vt:lpstr> Summary: What is Transference? </vt:lpstr>
      <vt:lpstr>Transference Reaction:  Clinical Example </vt:lpstr>
      <vt:lpstr>What is Transferred? </vt:lpstr>
      <vt:lpstr>The Role of Culture: What is Primal? What is Traumatic?</vt:lpstr>
      <vt:lpstr>The Role of Culture: Sleeping Alone</vt:lpstr>
      <vt:lpstr>The Role of Culture: The Family Bed</vt:lpstr>
      <vt:lpstr>The Role of Culture: The Family Bed</vt:lpstr>
      <vt:lpstr>Transference Reactions: </vt:lpstr>
      <vt:lpstr>Transference &amp; The Analytic Situation</vt:lpstr>
      <vt:lpstr>Transference Resistance </vt:lpstr>
      <vt:lpstr>“Therapeutic Relationship”  or “Working Alliance”</vt:lpstr>
      <vt:lpstr>Goal of Transference Analysis </vt:lpstr>
      <vt:lpstr>Goal of Transference Analysis: </vt:lpstr>
      <vt:lpstr>Goal of Transference Analysis:</vt:lpstr>
      <vt:lpstr> General  Characteristics of Transference Reactions:  </vt:lpstr>
      <vt:lpstr> General  Characteristics of Transference Reactions:  </vt:lpstr>
      <vt:lpstr> General  Characteristics of Transference Reactions:  </vt:lpstr>
      <vt:lpstr> General  Characteristics of Transference Reactions:  </vt:lpstr>
      <vt:lpstr> General  Characteristics of Transference Reactions:  </vt:lpstr>
      <vt:lpstr>“You’ve Changed!” by Dexter Gordon</vt:lpstr>
      <vt:lpstr>Key Points We’ve Discussed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Analysis of Transference</dc:title>
  <dc:creator>MarkT500</dc:creator>
  <cp:lastModifiedBy>MarkT500</cp:lastModifiedBy>
  <cp:revision>519</cp:revision>
  <dcterms:created xsi:type="dcterms:W3CDTF">2009-10-11T08:25:36Z</dcterms:created>
  <dcterms:modified xsi:type="dcterms:W3CDTF">2009-10-27T03:11:36Z</dcterms:modified>
</cp:coreProperties>
</file>